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67" r:id="rId3"/>
    <p:sldId id="284" r:id="rId4"/>
    <p:sldId id="412" r:id="rId5"/>
    <p:sldId id="427" r:id="rId6"/>
    <p:sldId id="430" r:id="rId7"/>
    <p:sldId id="431" r:id="rId8"/>
    <p:sldId id="432" r:id="rId9"/>
    <p:sldId id="434" r:id="rId10"/>
    <p:sldId id="435" r:id="rId11"/>
    <p:sldId id="436" r:id="rId12"/>
    <p:sldId id="438" r:id="rId13"/>
    <p:sldId id="437" r:id="rId14"/>
    <p:sldId id="428" r:id="rId15"/>
    <p:sldId id="429" r:id="rId16"/>
    <p:sldId id="440" r:id="rId17"/>
    <p:sldId id="441" r:id="rId18"/>
    <p:sldId id="442" r:id="rId19"/>
    <p:sldId id="443" r:id="rId20"/>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FFFFFF"/>
    <a:srgbClr val="FFD73D"/>
    <a:srgbClr val="0176DE"/>
    <a:srgbClr val="595959"/>
    <a:srgbClr val="000000"/>
    <a:srgbClr val="FFC0C2"/>
    <a:srgbClr val="BAD2E9"/>
    <a:srgbClr val="FAB030"/>
    <a:srgbClr val="4245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85" autoAdjust="0"/>
    <p:restoredTop sz="96238" autoAdjust="0"/>
  </p:normalViewPr>
  <p:slideViewPr>
    <p:cSldViewPr snapToGrid="0">
      <p:cViewPr varScale="1">
        <p:scale>
          <a:sx n="106" d="100"/>
          <a:sy n="106" d="100"/>
        </p:scale>
        <p:origin x="2724" y="11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198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408C20-977C-4F45-93A0-166B0D84C3B8}" type="datetimeFigureOut">
              <a:rPr lang="es-CL" smtClean="0"/>
              <a:t>16-08-2023</a:t>
            </a:fld>
            <a:endParaRPr lang="es-CL"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L"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5A9363-6D3C-40C9-AC79-D929A0CD3DE1}" type="slidenum">
              <a:rPr lang="es-CL" smtClean="0"/>
              <a:t>‹Nº›</a:t>
            </a:fld>
            <a:endParaRPr lang="es-CL" dirty="0"/>
          </a:p>
        </p:txBody>
      </p:sp>
    </p:spTree>
    <p:extLst>
      <p:ext uri="{BB962C8B-B14F-4D97-AF65-F5344CB8AC3E}">
        <p14:creationId xmlns:p14="http://schemas.microsoft.com/office/powerpoint/2010/main" val="208253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5"/>
          </p:nvPr>
        </p:nvSpPr>
        <p:spPr/>
        <p:txBody>
          <a:bodyPr/>
          <a:lstStyle/>
          <a:p>
            <a:fld id="{0F5A9363-6D3C-40C9-AC79-D929A0CD3DE1}" type="slidenum">
              <a:rPr lang="es-CL" smtClean="0"/>
              <a:t>1</a:t>
            </a:fld>
            <a:endParaRPr lang="es-CL" dirty="0"/>
          </a:p>
        </p:txBody>
      </p:sp>
    </p:spTree>
    <p:extLst>
      <p:ext uri="{BB962C8B-B14F-4D97-AF65-F5344CB8AC3E}">
        <p14:creationId xmlns:p14="http://schemas.microsoft.com/office/powerpoint/2010/main" val="19682835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Diapositiva gener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2F3BC1-C76A-417F-8A95-C8BAB712C0EF}"/>
              </a:ext>
            </a:extLst>
          </p:cNvPr>
          <p:cNvSpPr>
            <a:spLocks noGrp="1"/>
          </p:cNvSpPr>
          <p:nvPr>
            <p:ph type="ctrTitle" hasCustomPrompt="1"/>
          </p:nvPr>
        </p:nvSpPr>
        <p:spPr>
          <a:xfrm>
            <a:off x="695325" y="1784836"/>
            <a:ext cx="4735091" cy="641123"/>
          </a:xfrm>
          <a:prstGeom prst="rect">
            <a:avLst/>
          </a:prstGeom>
        </p:spPr>
        <p:txBody>
          <a:bodyPr lIns="0" tIns="0" rIns="0" bIns="0" anchor="t" anchorCtr="0">
            <a:normAutofit/>
          </a:bodyPr>
          <a:lstStyle>
            <a:lvl1pPr algn="l">
              <a:lnSpc>
                <a:spcPts val="3300"/>
              </a:lnSpc>
              <a:defRPr sz="3000" b="1">
                <a:solidFill>
                  <a:schemeClr val="accent1"/>
                </a:solidFill>
              </a:defRPr>
            </a:lvl1pPr>
          </a:lstStyle>
          <a:p>
            <a:r>
              <a:rPr lang="es-ES" dirty="0"/>
              <a:t>Título o Enunciado</a:t>
            </a:r>
            <a:endParaRPr lang="es-CL" dirty="0"/>
          </a:p>
        </p:txBody>
      </p:sp>
      <p:sp>
        <p:nvSpPr>
          <p:cNvPr id="7" name="Marcador de posición de imagen 2">
            <a:extLst>
              <a:ext uri="{FF2B5EF4-FFF2-40B4-BE49-F238E27FC236}">
                <a16:creationId xmlns:a16="http://schemas.microsoft.com/office/drawing/2014/main" id="{B3C9DF47-4CF1-4A90-9AD2-69DE8336FC86}"/>
              </a:ext>
            </a:extLst>
          </p:cNvPr>
          <p:cNvSpPr>
            <a:spLocks noGrp="1"/>
          </p:cNvSpPr>
          <p:nvPr>
            <p:ph type="pic" idx="1"/>
          </p:nvPr>
        </p:nvSpPr>
        <p:spPr>
          <a:xfrm>
            <a:off x="6305550" y="1244906"/>
            <a:ext cx="5220865" cy="4597094"/>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8" name="Marcador de texto 2">
            <a:extLst>
              <a:ext uri="{FF2B5EF4-FFF2-40B4-BE49-F238E27FC236}">
                <a16:creationId xmlns:a16="http://schemas.microsoft.com/office/drawing/2014/main" id="{44DF776D-3FD6-4D94-89A1-A72BEC9C0413}"/>
              </a:ext>
            </a:extLst>
          </p:cNvPr>
          <p:cNvSpPr>
            <a:spLocks noGrp="1"/>
          </p:cNvSpPr>
          <p:nvPr>
            <p:ph type="body" idx="10"/>
          </p:nvPr>
        </p:nvSpPr>
        <p:spPr>
          <a:xfrm>
            <a:off x="695325" y="2678906"/>
            <a:ext cx="4741862" cy="3163094"/>
          </a:xfrm>
          <a:prstGeom prst="rect">
            <a:avLst/>
          </a:prstGeom>
        </p:spPr>
        <p:txBody>
          <a:bodyPr lIns="0" tIns="0" rIns="0" bIns="0"/>
          <a:lstStyle>
            <a:lvl1pPr marL="0" indent="0">
              <a:lnSpc>
                <a:spcPts val="1600"/>
              </a:lnSpc>
              <a:buNone/>
              <a:defRPr sz="13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dirty="0"/>
              <a:t>Haga clic para modificar los estilos de texto del patrón</a:t>
            </a:r>
          </a:p>
        </p:txBody>
      </p:sp>
    </p:spTree>
    <p:extLst>
      <p:ext uri="{BB962C8B-B14F-4D97-AF65-F5344CB8AC3E}">
        <p14:creationId xmlns:p14="http://schemas.microsoft.com/office/powerpoint/2010/main" val="1944814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ortada imagenes editab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n 4" descr="Imagen que contiene Interfaz de usuario gráfica&#10;&#10;Descripción generada automáticamente">
            <a:extLst>
              <a:ext uri="{FF2B5EF4-FFF2-40B4-BE49-F238E27FC236}">
                <a16:creationId xmlns:a16="http://schemas.microsoft.com/office/drawing/2014/main" id="{1A346333-39F1-4215-8B83-A3EB00AC996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3" name="Marcador de posición de imagen 2">
            <a:extLst>
              <a:ext uri="{FF2B5EF4-FFF2-40B4-BE49-F238E27FC236}">
                <a16:creationId xmlns:a16="http://schemas.microsoft.com/office/drawing/2014/main" id="{94FFBBDF-C425-46DA-8C47-F829AF1190C6}"/>
              </a:ext>
            </a:extLst>
          </p:cNvPr>
          <p:cNvSpPr>
            <a:spLocks noGrp="1"/>
          </p:cNvSpPr>
          <p:nvPr>
            <p:ph type="pic" sz="quarter" idx="10"/>
          </p:nvPr>
        </p:nvSpPr>
        <p:spPr>
          <a:xfrm>
            <a:off x="4876800" y="314323"/>
            <a:ext cx="2352675" cy="6219827"/>
          </a:xfrm>
          <a:prstGeom prst="rect">
            <a:avLst/>
          </a:prstGeom>
          <a:solidFill>
            <a:schemeClr val="bg1">
              <a:lumMod val="95000"/>
            </a:schemeClr>
          </a:solidFill>
        </p:spPr>
        <p:txBody>
          <a:bodyPr/>
          <a:lstStyle/>
          <a:p>
            <a:endParaRPr lang="es-CL" dirty="0"/>
          </a:p>
        </p:txBody>
      </p:sp>
      <p:sp>
        <p:nvSpPr>
          <p:cNvPr id="12" name="Marcador de posición de imagen 2">
            <a:extLst>
              <a:ext uri="{FF2B5EF4-FFF2-40B4-BE49-F238E27FC236}">
                <a16:creationId xmlns:a16="http://schemas.microsoft.com/office/drawing/2014/main" id="{21D491B9-536E-450F-A93C-E46E16F66F67}"/>
              </a:ext>
            </a:extLst>
          </p:cNvPr>
          <p:cNvSpPr>
            <a:spLocks noGrp="1"/>
          </p:cNvSpPr>
          <p:nvPr>
            <p:ph type="pic" sz="quarter" idx="11"/>
          </p:nvPr>
        </p:nvSpPr>
        <p:spPr>
          <a:xfrm>
            <a:off x="7229476" y="314324"/>
            <a:ext cx="2271268" cy="6219825"/>
          </a:xfrm>
          <a:prstGeom prst="rect">
            <a:avLst/>
          </a:prstGeom>
          <a:solidFill>
            <a:schemeClr val="bg1">
              <a:lumMod val="95000"/>
            </a:schemeClr>
          </a:solidFill>
        </p:spPr>
        <p:txBody>
          <a:bodyPr/>
          <a:lstStyle/>
          <a:p>
            <a:endParaRPr lang="es-CL" dirty="0"/>
          </a:p>
        </p:txBody>
      </p:sp>
      <p:sp>
        <p:nvSpPr>
          <p:cNvPr id="13" name="Marcador de posición de imagen 2">
            <a:extLst>
              <a:ext uri="{FF2B5EF4-FFF2-40B4-BE49-F238E27FC236}">
                <a16:creationId xmlns:a16="http://schemas.microsoft.com/office/drawing/2014/main" id="{F98FF137-E103-448B-84C5-8D5FF5C037D9}"/>
              </a:ext>
            </a:extLst>
          </p:cNvPr>
          <p:cNvSpPr>
            <a:spLocks noGrp="1"/>
          </p:cNvSpPr>
          <p:nvPr>
            <p:ph type="pic" sz="quarter" idx="12"/>
          </p:nvPr>
        </p:nvSpPr>
        <p:spPr>
          <a:xfrm>
            <a:off x="9500743" y="314323"/>
            <a:ext cx="2352675" cy="6219826"/>
          </a:xfrm>
          <a:prstGeom prst="rect">
            <a:avLst/>
          </a:prstGeom>
          <a:solidFill>
            <a:schemeClr val="bg1">
              <a:lumMod val="95000"/>
            </a:schemeClr>
          </a:solidFill>
        </p:spPr>
        <p:txBody>
          <a:bodyPr/>
          <a:lstStyle/>
          <a:p>
            <a:endParaRPr lang="es-CL" dirty="0"/>
          </a:p>
        </p:txBody>
      </p:sp>
    </p:spTree>
    <p:extLst>
      <p:ext uri="{BB962C8B-B14F-4D97-AF65-F5344CB8AC3E}">
        <p14:creationId xmlns:p14="http://schemas.microsoft.com/office/powerpoint/2010/main" val="21749684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raporta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n 4" descr="Captura de pantalla de un celular con texto e imágenes&#10;&#10;Descripción generada automáticamente">
            <a:extLst>
              <a:ext uri="{FF2B5EF4-FFF2-40B4-BE49-F238E27FC236}">
                <a16:creationId xmlns:a16="http://schemas.microsoft.com/office/drawing/2014/main" id="{5B77954C-C5D3-4DA5-9255-A917893AAB9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1127573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iapositiva alternativ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2F3BC1-C76A-417F-8A95-C8BAB712C0EF}"/>
              </a:ext>
            </a:extLst>
          </p:cNvPr>
          <p:cNvSpPr>
            <a:spLocks noGrp="1"/>
          </p:cNvSpPr>
          <p:nvPr>
            <p:ph type="ctrTitle" hasCustomPrompt="1"/>
          </p:nvPr>
        </p:nvSpPr>
        <p:spPr>
          <a:xfrm>
            <a:off x="695325" y="1784836"/>
            <a:ext cx="4735091" cy="339239"/>
          </a:xfrm>
          <a:prstGeom prst="rect">
            <a:avLst/>
          </a:prstGeom>
        </p:spPr>
        <p:txBody>
          <a:bodyPr lIns="0" tIns="0" rIns="0" bIns="0" anchor="t" anchorCtr="0">
            <a:normAutofit/>
          </a:bodyPr>
          <a:lstStyle>
            <a:lvl1pPr algn="l">
              <a:lnSpc>
                <a:spcPts val="3300"/>
              </a:lnSpc>
              <a:defRPr sz="3000" b="1">
                <a:solidFill>
                  <a:schemeClr val="accent1"/>
                </a:solidFill>
              </a:defRPr>
            </a:lvl1pPr>
          </a:lstStyle>
          <a:p>
            <a:r>
              <a:rPr lang="es-ES" dirty="0"/>
              <a:t>Título o Enunciado</a:t>
            </a:r>
            <a:endParaRPr lang="es-CL" dirty="0"/>
          </a:p>
        </p:txBody>
      </p:sp>
      <p:sp>
        <p:nvSpPr>
          <p:cNvPr id="7" name="Marcador de posición de imagen 2">
            <a:extLst>
              <a:ext uri="{FF2B5EF4-FFF2-40B4-BE49-F238E27FC236}">
                <a16:creationId xmlns:a16="http://schemas.microsoft.com/office/drawing/2014/main" id="{B3C9DF47-4CF1-4A90-9AD2-69DE8336FC86}"/>
              </a:ext>
            </a:extLst>
          </p:cNvPr>
          <p:cNvSpPr>
            <a:spLocks noGrp="1"/>
          </p:cNvSpPr>
          <p:nvPr>
            <p:ph type="pic" idx="1"/>
          </p:nvPr>
        </p:nvSpPr>
        <p:spPr>
          <a:xfrm>
            <a:off x="6305550" y="1381430"/>
            <a:ext cx="2457450" cy="2060269"/>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8" name="Marcador de texto 2">
            <a:extLst>
              <a:ext uri="{FF2B5EF4-FFF2-40B4-BE49-F238E27FC236}">
                <a16:creationId xmlns:a16="http://schemas.microsoft.com/office/drawing/2014/main" id="{44DF776D-3FD6-4D94-89A1-A72BEC9C0413}"/>
              </a:ext>
            </a:extLst>
          </p:cNvPr>
          <p:cNvSpPr>
            <a:spLocks noGrp="1"/>
          </p:cNvSpPr>
          <p:nvPr>
            <p:ph type="body" idx="10"/>
          </p:nvPr>
        </p:nvSpPr>
        <p:spPr>
          <a:xfrm>
            <a:off x="695325" y="2876550"/>
            <a:ext cx="4741862" cy="2965449"/>
          </a:xfrm>
          <a:prstGeom prst="rect">
            <a:avLst/>
          </a:prstGeom>
        </p:spPr>
        <p:txBody>
          <a:bodyPr lIns="0" tIns="0" rIns="0" bIns="0"/>
          <a:lstStyle>
            <a:lvl1pPr marL="0" indent="0">
              <a:lnSpc>
                <a:spcPts val="1600"/>
              </a:lnSpc>
              <a:buNone/>
              <a:defRPr sz="13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dirty="0"/>
              <a:t>Haga clic para modificar los estilos de texto del patrón</a:t>
            </a:r>
          </a:p>
        </p:txBody>
      </p:sp>
      <p:sp>
        <p:nvSpPr>
          <p:cNvPr id="6" name="Marcador de texto 5">
            <a:extLst>
              <a:ext uri="{FF2B5EF4-FFF2-40B4-BE49-F238E27FC236}">
                <a16:creationId xmlns:a16="http://schemas.microsoft.com/office/drawing/2014/main" id="{C59B0D4B-F302-4816-9C3C-C9A64813D00E}"/>
              </a:ext>
            </a:extLst>
          </p:cNvPr>
          <p:cNvSpPr>
            <a:spLocks noGrp="1"/>
          </p:cNvSpPr>
          <p:nvPr>
            <p:ph type="body" sz="quarter" idx="11" hasCustomPrompt="1"/>
          </p:nvPr>
        </p:nvSpPr>
        <p:spPr>
          <a:xfrm>
            <a:off x="695325" y="2247900"/>
            <a:ext cx="4741863" cy="339239"/>
          </a:xfrm>
          <a:prstGeom prst="rect">
            <a:avLst/>
          </a:prstGeom>
        </p:spPr>
        <p:txBody>
          <a:bodyPr lIns="0" tIns="0" rIns="0" bIns="0"/>
          <a:lstStyle>
            <a:lvl1pPr marL="0" indent="0">
              <a:lnSpc>
                <a:spcPts val="2600"/>
              </a:lnSpc>
              <a:buNone/>
              <a:defRPr sz="2400" b="1">
                <a:solidFill>
                  <a:schemeClr val="accent3"/>
                </a:solidFill>
              </a:defRPr>
            </a:lvl1pPr>
          </a:lstStyle>
          <a:p>
            <a:pPr lvl="0"/>
            <a:r>
              <a:rPr lang="es-ES" dirty="0"/>
              <a:t>Subtítulo</a:t>
            </a:r>
            <a:endParaRPr lang="es-CL" dirty="0"/>
          </a:p>
        </p:txBody>
      </p:sp>
      <p:sp>
        <p:nvSpPr>
          <p:cNvPr id="15" name="Marcador de posición de imagen 2">
            <a:extLst>
              <a:ext uri="{FF2B5EF4-FFF2-40B4-BE49-F238E27FC236}">
                <a16:creationId xmlns:a16="http://schemas.microsoft.com/office/drawing/2014/main" id="{E356690E-52EF-43FC-BEB6-AA4CB59CCED1}"/>
              </a:ext>
            </a:extLst>
          </p:cNvPr>
          <p:cNvSpPr>
            <a:spLocks noGrp="1"/>
          </p:cNvSpPr>
          <p:nvPr>
            <p:ph type="pic" idx="12"/>
          </p:nvPr>
        </p:nvSpPr>
        <p:spPr>
          <a:xfrm>
            <a:off x="9039225" y="1381430"/>
            <a:ext cx="2457450" cy="2060269"/>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16" name="Marcador de posición de imagen 2">
            <a:extLst>
              <a:ext uri="{FF2B5EF4-FFF2-40B4-BE49-F238E27FC236}">
                <a16:creationId xmlns:a16="http://schemas.microsoft.com/office/drawing/2014/main" id="{B9FB0387-89E8-4DDE-8F2D-73AD661B3BCF}"/>
              </a:ext>
            </a:extLst>
          </p:cNvPr>
          <p:cNvSpPr>
            <a:spLocks noGrp="1"/>
          </p:cNvSpPr>
          <p:nvPr>
            <p:ph type="pic" idx="13"/>
          </p:nvPr>
        </p:nvSpPr>
        <p:spPr>
          <a:xfrm>
            <a:off x="6305550" y="3781730"/>
            <a:ext cx="2457450" cy="2060269"/>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17" name="Marcador de posición de imagen 2">
            <a:extLst>
              <a:ext uri="{FF2B5EF4-FFF2-40B4-BE49-F238E27FC236}">
                <a16:creationId xmlns:a16="http://schemas.microsoft.com/office/drawing/2014/main" id="{A537672B-F2D8-442C-B614-119B711BFD45}"/>
              </a:ext>
            </a:extLst>
          </p:cNvPr>
          <p:cNvSpPr>
            <a:spLocks noGrp="1"/>
          </p:cNvSpPr>
          <p:nvPr>
            <p:ph type="pic" idx="14"/>
          </p:nvPr>
        </p:nvSpPr>
        <p:spPr>
          <a:xfrm>
            <a:off x="9039225" y="3781730"/>
            <a:ext cx="2457450" cy="2060269"/>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Tree>
    <p:extLst>
      <p:ext uri="{BB962C8B-B14F-4D97-AF65-F5344CB8AC3E}">
        <p14:creationId xmlns:p14="http://schemas.microsoft.com/office/powerpoint/2010/main" val="1017361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ita o idea fuerza 1">
    <p:spTree>
      <p:nvGrpSpPr>
        <p:cNvPr id="1" name=""/>
        <p:cNvGrpSpPr/>
        <p:nvPr/>
      </p:nvGrpSpPr>
      <p:grpSpPr>
        <a:xfrm>
          <a:off x="0" y="0"/>
          <a:ext cx="0" cy="0"/>
          <a:chOff x="0" y="0"/>
          <a:chExt cx="0" cy="0"/>
        </a:xfrm>
      </p:grpSpPr>
      <p:sp>
        <p:nvSpPr>
          <p:cNvPr id="7" name="Marcador de posición de imagen 2">
            <a:extLst>
              <a:ext uri="{FF2B5EF4-FFF2-40B4-BE49-F238E27FC236}">
                <a16:creationId xmlns:a16="http://schemas.microsoft.com/office/drawing/2014/main" id="{EF0E9DC4-848C-498F-AA26-21B03107DF12}"/>
              </a:ext>
            </a:extLst>
          </p:cNvPr>
          <p:cNvSpPr>
            <a:spLocks noGrp="1"/>
          </p:cNvSpPr>
          <p:nvPr>
            <p:ph type="pic" idx="1"/>
          </p:nvPr>
        </p:nvSpPr>
        <p:spPr>
          <a:xfrm>
            <a:off x="2536165" y="1268083"/>
            <a:ext cx="8954219" cy="4573918"/>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9" name="Marcador de texto 8">
            <a:extLst>
              <a:ext uri="{FF2B5EF4-FFF2-40B4-BE49-F238E27FC236}">
                <a16:creationId xmlns:a16="http://schemas.microsoft.com/office/drawing/2014/main" id="{02009D94-4998-4085-B4DE-541AE5480DFF}"/>
              </a:ext>
            </a:extLst>
          </p:cNvPr>
          <p:cNvSpPr>
            <a:spLocks noGrp="1"/>
          </p:cNvSpPr>
          <p:nvPr>
            <p:ph type="body" sz="quarter" idx="10" hasCustomPrompt="1"/>
          </p:nvPr>
        </p:nvSpPr>
        <p:spPr>
          <a:xfrm>
            <a:off x="695325" y="1897692"/>
            <a:ext cx="3562350" cy="3314700"/>
          </a:xfrm>
          <a:prstGeom prst="rect">
            <a:avLst/>
          </a:prstGeom>
          <a:solidFill>
            <a:schemeClr val="accent1"/>
          </a:solidFill>
        </p:spPr>
        <p:txBody>
          <a:bodyPr lIns="252000" tIns="252000" rIns="252000" bIns="252000" anchor="ctr" anchorCtr="0"/>
          <a:lstStyle>
            <a:lvl1pPr marL="0" indent="0" algn="ctr">
              <a:lnSpc>
                <a:spcPts val="1800"/>
              </a:lnSpc>
              <a:buNone/>
              <a:defRPr sz="1600" b="1">
                <a:solidFill>
                  <a:schemeClr val="bg1"/>
                </a:solidFill>
              </a:defRPr>
            </a:lvl1pPr>
          </a:lstStyle>
          <a:p>
            <a:pPr lvl="0"/>
            <a:r>
              <a:rPr lang="es-ES" dirty="0"/>
              <a:t>Agregar texto destacado</a:t>
            </a:r>
            <a:br>
              <a:rPr lang="es-ES" dirty="0"/>
            </a:br>
            <a:r>
              <a:rPr lang="es-ES" dirty="0"/>
              <a:t>o cita</a:t>
            </a:r>
            <a:endParaRPr lang="es-CL" dirty="0"/>
          </a:p>
        </p:txBody>
      </p:sp>
    </p:spTree>
    <p:extLst>
      <p:ext uri="{BB962C8B-B14F-4D97-AF65-F5344CB8AC3E}">
        <p14:creationId xmlns:p14="http://schemas.microsoft.com/office/powerpoint/2010/main" val="434524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ita o idea fuerza 2">
    <p:spTree>
      <p:nvGrpSpPr>
        <p:cNvPr id="1" name=""/>
        <p:cNvGrpSpPr/>
        <p:nvPr/>
      </p:nvGrpSpPr>
      <p:grpSpPr>
        <a:xfrm>
          <a:off x="0" y="0"/>
          <a:ext cx="0" cy="0"/>
          <a:chOff x="0" y="0"/>
          <a:chExt cx="0" cy="0"/>
        </a:xfrm>
      </p:grpSpPr>
      <p:sp>
        <p:nvSpPr>
          <p:cNvPr id="7" name="Marcador de posición de imagen 2">
            <a:extLst>
              <a:ext uri="{FF2B5EF4-FFF2-40B4-BE49-F238E27FC236}">
                <a16:creationId xmlns:a16="http://schemas.microsoft.com/office/drawing/2014/main" id="{EF0E9DC4-848C-498F-AA26-21B03107DF12}"/>
              </a:ext>
            </a:extLst>
          </p:cNvPr>
          <p:cNvSpPr>
            <a:spLocks noGrp="1"/>
          </p:cNvSpPr>
          <p:nvPr>
            <p:ph type="pic" idx="1"/>
          </p:nvPr>
        </p:nvSpPr>
        <p:spPr>
          <a:xfrm>
            <a:off x="695325" y="1268083"/>
            <a:ext cx="10795059" cy="4573918"/>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9" name="Marcador de texto 8">
            <a:extLst>
              <a:ext uri="{FF2B5EF4-FFF2-40B4-BE49-F238E27FC236}">
                <a16:creationId xmlns:a16="http://schemas.microsoft.com/office/drawing/2014/main" id="{02009D94-4998-4085-B4DE-541AE5480DFF}"/>
              </a:ext>
            </a:extLst>
          </p:cNvPr>
          <p:cNvSpPr>
            <a:spLocks noGrp="1"/>
          </p:cNvSpPr>
          <p:nvPr>
            <p:ph type="body" sz="quarter" idx="10" hasCustomPrompt="1"/>
          </p:nvPr>
        </p:nvSpPr>
        <p:spPr>
          <a:xfrm>
            <a:off x="4311679" y="1897692"/>
            <a:ext cx="3562350" cy="3314700"/>
          </a:xfrm>
          <a:prstGeom prst="rect">
            <a:avLst/>
          </a:prstGeom>
          <a:solidFill>
            <a:schemeClr val="accent3"/>
          </a:solidFill>
        </p:spPr>
        <p:txBody>
          <a:bodyPr lIns="252000" tIns="252000" rIns="252000" bIns="252000" anchor="ctr" anchorCtr="0"/>
          <a:lstStyle>
            <a:lvl1pPr marL="0" indent="0" algn="ctr">
              <a:lnSpc>
                <a:spcPts val="1800"/>
              </a:lnSpc>
              <a:buNone/>
              <a:defRPr sz="1600" b="1">
                <a:solidFill>
                  <a:schemeClr val="bg1"/>
                </a:solidFill>
              </a:defRPr>
            </a:lvl1pPr>
          </a:lstStyle>
          <a:p>
            <a:pPr lvl="0"/>
            <a:r>
              <a:rPr lang="es-ES" dirty="0"/>
              <a:t>Agregar texto destacado</a:t>
            </a:r>
            <a:br>
              <a:rPr lang="es-ES" dirty="0"/>
            </a:br>
            <a:r>
              <a:rPr lang="es-ES" dirty="0"/>
              <a:t>o cita</a:t>
            </a:r>
            <a:endParaRPr lang="es-CL" dirty="0"/>
          </a:p>
        </p:txBody>
      </p:sp>
    </p:spTree>
    <p:extLst>
      <p:ext uri="{BB962C8B-B14F-4D97-AF65-F5344CB8AC3E}">
        <p14:creationId xmlns:p14="http://schemas.microsoft.com/office/powerpoint/2010/main" val="131188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ita o idea fuerza 3">
    <p:bg>
      <p:bgPr>
        <a:solidFill>
          <a:schemeClr val="bg1">
            <a:lumMod val="95000"/>
          </a:schemeClr>
        </a:solidFill>
        <a:effectLst/>
      </p:bgPr>
    </p:bg>
    <p:spTree>
      <p:nvGrpSpPr>
        <p:cNvPr id="1" name=""/>
        <p:cNvGrpSpPr/>
        <p:nvPr/>
      </p:nvGrpSpPr>
      <p:grpSpPr>
        <a:xfrm>
          <a:off x="0" y="0"/>
          <a:ext cx="0" cy="0"/>
          <a:chOff x="0" y="0"/>
          <a:chExt cx="0" cy="0"/>
        </a:xfrm>
      </p:grpSpPr>
      <p:sp>
        <p:nvSpPr>
          <p:cNvPr id="7" name="Marcador de posición de imagen 2">
            <a:extLst>
              <a:ext uri="{FF2B5EF4-FFF2-40B4-BE49-F238E27FC236}">
                <a16:creationId xmlns:a16="http://schemas.microsoft.com/office/drawing/2014/main" id="{EF0E9DC4-848C-498F-AA26-21B03107DF12}"/>
              </a:ext>
            </a:extLst>
          </p:cNvPr>
          <p:cNvSpPr>
            <a:spLocks noGrp="1"/>
          </p:cNvSpPr>
          <p:nvPr>
            <p:ph type="pic" idx="1"/>
          </p:nvPr>
        </p:nvSpPr>
        <p:spPr>
          <a:xfrm>
            <a:off x="695325" y="1268083"/>
            <a:ext cx="8954219" cy="4573918"/>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9" name="Marcador de texto 8">
            <a:extLst>
              <a:ext uri="{FF2B5EF4-FFF2-40B4-BE49-F238E27FC236}">
                <a16:creationId xmlns:a16="http://schemas.microsoft.com/office/drawing/2014/main" id="{02009D94-4998-4085-B4DE-541AE5480DFF}"/>
              </a:ext>
            </a:extLst>
          </p:cNvPr>
          <p:cNvSpPr>
            <a:spLocks noGrp="1"/>
          </p:cNvSpPr>
          <p:nvPr>
            <p:ph type="body" sz="quarter" idx="10" hasCustomPrompt="1"/>
          </p:nvPr>
        </p:nvSpPr>
        <p:spPr>
          <a:xfrm>
            <a:off x="7962900" y="1897692"/>
            <a:ext cx="3562350" cy="3314700"/>
          </a:xfrm>
          <a:prstGeom prst="rect">
            <a:avLst/>
          </a:prstGeom>
          <a:solidFill>
            <a:schemeClr val="accent2"/>
          </a:solidFill>
        </p:spPr>
        <p:txBody>
          <a:bodyPr lIns="252000" tIns="252000" rIns="252000" bIns="252000" anchor="ctr" anchorCtr="0"/>
          <a:lstStyle>
            <a:lvl1pPr marL="0" indent="0" algn="ctr">
              <a:lnSpc>
                <a:spcPts val="1800"/>
              </a:lnSpc>
              <a:buNone/>
              <a:defRPr sz="1600" b="1">
                <a:solidFill>
                  <a:schemeClr val="tx1"/>
                </a:solidFill>
              </a:defRPr>
            </a:lvl1pPr>
          </a:lstStyle>
          <a:p>
            <a:pPr lvl="0"/>
            <a:r>
              <a:rPr lang="es-ES" dirty="0"/>
              <a:t>Agregar texto destacado</a:t>
            </a:r>
            <a:br>
              <a:rPr lang="es-ES" dirty="0"/>
            </a:br>
            <a:r>
              <a:rPr lang="es-ES" dirty="0"/>
              <a:t>o cita</a:t>
            </a:r>
            <a:endParaRPr lang="es-CL" dirty="0"/>
          </a:p>
        </p:txBody>
      </p:sp>
    </p:spTree>
    <p:extLst>
      <p:ext uri="{BB962C8B-B14F-4D97-AF65-F5344CB8AC3E}">
        <p14:creationId xmlns:p14="http://schemas.microsoft.com/office/powerpoint/2010/main" val="1202785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xplicación por Pun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2F3BC1-C76A-417F-8A95-C8BAB712C0EF}"/>
              </a:ext>
            </a:extLst>
          </p:cNvPr>
          <p:cNvSpPr>
            <a:spLocks noGrp="1"/>
          </p:cNvSpPr>
          <p:nvPr>
            <p:ph type="ctrTitle" hasCustomPrompt="1"/>
          </p:nvPr>
        </p:nvSpPr>
        <p:spPr>
          <a:xfrm>
            <a:off x="695326" y="1784836"/>
            <a:ext cx="3086100" cy="641123"/>
          </a:xfrm>
          <a:prstGeom prst="rect">
            <a:avLst/>
          </a:prstGeom>
        </p:spPr>
        <p:txBody>
          <a:bodyPr lIns="0" tIns="0" rIns="0" bIns="0" anchor="t" anchorCtr="0">
            <a:normAutofit/>
          </a:bodyPr>
          <a:lstStyle>
            <a:lvl1pPr algn="l">
              <a:lnSpc>
                <a:spcPts val="2600"/>
              </a:lnSpc>
              <a:defRPr sz="2400" b="1">
                <a:solidFill>
                  <a:schemeClr val="accent1"/>
                </a:solidFill>
              </a:defRPr>
            </a:lvl1pPr>
          </a:lstStyle>
          <a:p>
            <a:r>
              <a:rPr lang="es-ES" dirty="0"/>
              <a:t>Título o Enunciado</a:t>
            </a:r>
            <a:endParaRPr lang="es-CL" dirty="0"/>
          </a:p>
        </p:txBody>
      </p:sp>
      <p:sp>
        <p:nvSpPr>
          <p:cNvPr id="8" name="Marcador de texto 2">
            <a:extLst>
              <a:ext uri="{FF2B5EF4-FFF2-40B4-BE49-F238E27FC236}">
                <a16:creationId xmlns:a16="http://schemas.microsoft.com/office/drawing/2014/main" id="{44DF776D-3FD6-4D94-89A1-A72BEC9C0413}"/>
              </a:ext>
            </a:extLst>
          </p:cNvPr>
          <p:cNvSpPr>
            <a:spLocks noGrp="1"/>
          </p:cNvSpPr>
          <p:nvPr>
            <p:ph type="body" idx="10"/>
          </p:nvPr>
        </p:nvSpPr>
        <p:spPr>
          <a:xfrm>
            <a:off x="695325" y="2678906"/>
            <a:ext cx="3086100" cy="3163094"/>
          </a:xfrm>
          <a:prstGeom prst="rect">
            <a:avLst/>
          </a:prstGeom>
        </p:spPr>
        <p:txBody>
          <a:bodyPr lIns="0" tIns="0" rIns="0" bIns="0"/>
          <a:lstStyle>
            <a:lvl1pPr marL="0" indent="0">
              <a:lnSpc>
                <a:spcPts val="1600"/>
              </a:lnSpc>
              <a:buNone/>
              <a:defRPr sz="13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dirty="0"/>
              <a:t>Haga clic para modificar los estilos de texto del patrón</a:t>
            </a:r>
          </a:p>
        </p:txBody>
      </p:sp>
      <p:sp>
        <p:nvSpPr>
          <p:cNvPr id="5" name="Marcador de texto 4">
            <a:extLst>
              <a:ext uri="{FF2B5EF4-FFF2-40B4-BE49-F238E27FC236}">
                <a16:creationId xmlns:a16="http://schemas.microsoft.com/office/drawing/2014/main" id="{860B473D-A6CC-4DA4-9939-45893495D92A}"/>
              </a:ext>
            </a:extLst>
          </p:cNvPr>
          <p:cNvSpPr>
            <a:spLocks noGrp="1"/>
          </p:cNvSpPr>
          <p:nvPr>
            <p:ph type="body" sz="quarter" idx="11" hasCustomPrompt="1"/>
          </p:nvPr>
        </p:nvSpPr>
        <p:spPr>
          <a:xfrm>
            <a:off x="4443412" y="1533526"/>
            <a:ext cx="1147764" cy="1147764"/>
          </a:xfrm>
          <a:prstGeom prst="rect">
            <a:avLst/>
          </a:prstGeom>
          <a:solidFill>
            <a:schemeClr val="accent1"/>
          </a:solidFill>
        </p:spPr>
        <p:txBody>
          <a:bodyPr anchor="ctr" anchorCtr="0"/>
          <a:lstStyle>
            <a:lvl1pPr marL="0" indent="0" algn="ctr">
              <a:buNone/>
              <a:defRPr sz="3600" b="1">
                <a:solidFill>
                  <a:schemeClr val="bg1"/>
                </a:solidFill>
              </a:defRPr>
            </a:lvl1pPr>
          </a:lstStyle>
          <a:p>
            <a:pPr lvl="0"/>
            <a:r>
              <a:rPr lang="es-ES" dirty="0"/>
              <a:t>01</a:t>
            </a:r>
            <a:endParaRPr lang="es-CL" dirty="0"/>
          </a:p>
        </p:txBody>
      </p:sp>
      <p:sp>
        <p:nvSpPr>
          <p:cNvPr id="11" name="Marcador de texto 10">
            <a:extLst>
              <a:ext uri="{FF2B5EF4-FFF2-40B4-BE49-F238E27FC236}">
                <a16:creationId xmlns:a16="http://schemas.microsoft.com/office/drawing/2014/main" id="{148BF0F4-6697-4145-88DC-B6C5B906A0FD}"/>
              </a:ext>
            </a:extLst>
          </p:cNvPr>
          <p:cNvSpPr>
            <a:spLocks noGrp="1"/>
          </p:cNvSpPr>
          <p:nvPr>
            <p:ph type="body" sz="quarter" idx="12" hasCustomPrompt="1"/>
          </p:nvPr>
        </p:nvSpPr>
        <p:spPr>
          <a:xfrm>
            <a:off x="5591176" y="1533526"/>
            <a:ext cx="5676899" cy="1145380"/>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16" name="Marcador de texto 4">
            <a:extLst>
              <a:ext uri="{FF2B5EF4-FFF2-40B4-BE49-F238E27FC236}">
                <a16:creationId xmlns:a16="http://schemas.microsoft.com/office/drawing/2014/main" id="{AE5E2E53-40D6-41C5-8DD7-B6DCCE0CAE33}"/>
              </a:ext>
            </a:extLst>
          </p:cNvPr>
          <p:cNvSpPr>
            <a:spLocks noGrp="1"/>
          </p:cNvSpPr>
          <p:nvPr>
            <p:ph type="body" sz="quarter" idx="13" hasCustomPrompt="1"/>
          </p:nvPr>
        </p:nvSpPr>
        <p:spPr>
          <a:xfrm>
            <a:off x="4443412" y="2949568"/>
            <a:ext cx="1147764" cy="1147764"/>
          </a:xfrm>
          <a:prstGeom prst="rect">
            <a:avLst/>
          </a:prstGeom>
          <a:solidFill>
            <a:schemeClr val="accent2"/>
          </a:solidFill>
        </p:spPr>
        <p:txBody>
          <a:bodyPr anchor="ctr" anchorCtr="0"/>
          <a:lstStyle>
            <a:lvl1pPr marL="0" indent="0" algn="ctr">
              <a:buNone/>
              <a:defRPr sz="3600" b="1">
                <a:solidFill>
                  <a:schemeClr val="bg1"/>
                </a:solidFill>
              </a:defRPr>
            </a:lvl1pPr>
          </a:lstStyle>
          <a:p>
            <a:pPr lvl="0"/>
            <a:r>
              <a:rPr lang="es-ES" dirty="0"/>
              <a:t>02</a:t>
            </a:r>
            <a:endParaRPr lang="es-CL" dirty="0"/>
          </a:p>
        </p:txBody>
      </p:sp>
      <p:sp>
        <p:nvSpPr>
          <p:cNvPr id="17" name="Marcador de texto 10">
            <a:extLst>
              <a:ext uri="{FF2B5EF4-FFF2-40B4-BE49-F238E27FC236}">
                <a16:creationId xmlns:a16="http://schemas.microsoft.com/office/drawing/2014/main" id="{5C71B0C8-F541-4AAE-8F1C-A4DFDEC2341E}"/>
              </a:ext>
            </a:extLst>
          </p:cNvPr>
          <p:cNvSpPr>
            <a:spLocks noGrp="1"/>
          </p:cNvSpPr>
          <p:nvPr>
            <p:ph type="body" sz="quarter" idx="14" hasCustomPrompt="1"/>
          </p:nvPr>
        </p:nvSpPr>
        <p:spPr>
          <a:xfrm>
            <a:off x="5591176" y="2949568"/>
            <a:ext cx="5676899" cy="1145380"/>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18" name="Marcador de texto 4">
            <a:extLst>
              <a:ext uri="{FF2B5EF4-FFF2-40B4-BE49-F238E27FC236}">
                <a16:creationId xmlns:a16="http://schemas.microsoft.com/office/drawing/2014/main" id="{851DCBBA-5C3A-4E80-A8F6-569F1B10D96A}"/>
              </a:ext>
            </a:extLst>
          </p:cNvPr>
          <p:cNvSpPr>
            <a:spLocks noGrp="1"/>
          </p:cNvSpPr>
          <p:nvPr>
            <p:ph type="body" sz="quarter" idx="15" hasCustomPrompt="1"/>
          </p:nvPr>
        </p:nvSpPr>
        <p:spPr>
          <a:xfrm>
            <a:off x="4443412" y="4395784"/>
            <a:ext cx="1147764" cy="1147764"/>
          </a:xfrm>
          <a:prstGeom prst="rect">
            <a:avLst/>
          </a:prstGeom>
          <a:solidFill>
            <a:schemeClr val="accent3"/>
          </a:solidFill>
        </p:spPr>
        <p:txBody>
          <a:bodyPr anchor="ctr" anchorCtr="0"/>
          <a:lstStyle>
            <a:lvl1pPr marL="0" indent="0" algn="ctr">
              <a:buNone/>
              <a:defRPr sz="3600" b="1">
                <a:solidFill>
                  <a:schemeClr val="bg1"/>
                </a:solidFill>
              </a:defRPr>
            </a:lvl1pPr>
          </a:lstStyle>
          <a:p>
            <a:pPr lvl="0"/>
            <a:r>
              <a:rPr lang="es-ES" dirty="0"/>
              <a:t>03</a:t>
            </a:r>
            <a:endParaRPr lang="es-CL" dirty="0"/>
          </a:p>
        </p:txBody>
      </p:sp>
      <p:sp>
        <p:nvSpPr>
          <p:cNvPr id="19" name="Marcador de texto 10">
            <a:extLst>
              <a:ext uri="{FF2B5EF4-FFF2-40B4-BE49-F238E27FC236}">
                <a16:creationId xmlns:a16="http://schemas.microsoft.com/office/drawing/2014/main" id="{8F5ACB2F-1044-40AD-9007-2E20D9AC22BD}"/>
              </a:ext>
            </a:extLst>
          </p:cNvPr>
          <p:cNvSpPr>
            <a:spLocks noGrp="1"/>
          </p:cNvSpPr>
          <p:nvPr>
            <p:ph type="body" sz="quarter" idx="16" hasCustomPrompt="1"/>
          </p:nvPr>
        </p:nvSpPr>
        <p:spPr>
          <a:xfrm>
            <a:off x="5591176" y="4395784"/>
            <a:ext cx="5676899" cy="1145380"/>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Tree>
    <p:extLst>
      <p:ext uri="{BB962C8B-B14F-4D97-AF65-F5344CB8AC3E}">
        <p14:creationId xmlns:p14="http://schemas.microsoft.com/office/powerpoint/2010/main" val="3991540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xplicación por Puntos 2">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2F3BC1-C76A-417F-8A95-C8BAB712C0EF}"/>
              </a:ext>
            </a:extLst>
          </p:cNvPr>
          <p:cNvSpPr>
            <a:spLocks noGrp="1"/>
          </p:cNvSpPr>
          <p:nvPr>
            <p:ph type="ctrTitle" hasCustomPrompt="1"/>
          </p:nvPr>
        </p:nvSpPr>
        <p:spPr>
          <a:xfrm>
            <a:off x="2319338" y="1376138"/>
            <a:ext cx="7553324" cy="619124"/>
          </a:xfrm>
          <a:prstGeom prst="rect">
            <a:avLst/>
          </a:prstGeom>
        </p:spPr>
        <p:txBody>
          <a:bodyPr lIns="0" tIns="0" rIns="0" bIns="0" anchor="t" anchorCtr="0">
            <a:normAutofit/>
          </a:bodyPr>
          <a:lstStyle>
            <a:lvl1pPr algn="ctr">
              <a:lnSpc>
                <a:spcPts val="2700"/>
              </a:lnSpc>
              <a:defRPr sz="2400" b="1">
                <a:solidFill>
                  <a:schemeClr val="accent1"/>
                </a:solidFill>
              </a:defRPr>
            </a:lvl1pPr>
          </a:lstStyle>
          <a:p>
            <a:r>
              <a:rPr lang="es-ES" dirty="0"/>
              <a:t>Título o</a:t>
            </a:r>
            <a:br>
              <a:rPr lang="es-ES" dirty="0"/>
            </a:br>
            <a:r>
              <a:rPr lang="es-ES" dirty="0"/>
              <a:t>Enunciado</a:t>
            </a:r>
            <a:endParaRPr lang="es-CL" dirty="0"/>
          </a:p>
        </p:txBody>
      </p:sp>
      <p:sp>
        <p:nvSpPr>
          <p:cNvPr id="5" name="Marcador de texto 4">
            <a:extLst>
              <a:ext uri="{FF2B5EF4-FFF2-40B4-BE49-F238E27FC236}">
                <a16:creationId xmlns:a16="http://schemas.microsoft.com/office/drawing/2014/main" id="{860B473D-A6CC-4DA4-9939-45893495D92A}"/>
              </a:ext>
            </a:extLst>
          </p:cNvPr>
          <p:cNvSpPr>
            <a:spLocks noGrp="1"/>
          </p:cNvSpPr>
          <p:nvPr>
            <p:ph type="body" sz="quarter" idx="11" hasCustomPrompt="1"/>
          </p:nvPr>
        </p:nvSpPr>
        <p:spPr>
          <a:xfrm>
            <a:off x="695326" y="2387148"/>
            <a:ext cx="1041852" cy="1041852"/>
          </a:xfrm>
          <a:prstGeom prst="rect">
            <a:avLst/>
          </a:prstGeom>
          <a:solidFill>
            <a:schemeClr val="accent1"/>
          </a:solidFill>
        </p:spPr>
        <p:txBody>
          <a:bodyPr anchor="ctr" anchorCtr="0"/>
          <a:lstStyle>
            <a:lvl1pPr marL="0" indent="0" algn="ctr">
              <a:buNone/>
              <a:defRPr sz="3600" b="1">
                <a:solidFill>
                  <a:schemeClr val="bg1"/>
                </a:solidFill>
              </a:defRPr>
            </a:lvl1pPr>
          </a:lstStyle>
          <a:p>
            <a:pPr lvl="0"/>
            <a:r>
              <a:rPr lang="es-ES" dirty="0"/>
              <a:t>01</a:t>
            </a:r>
            <a:endParaRPr lang="es-CL" dirty="0"/>
          </a:p>
        </p:txBody>
      </p:sp>
      <p:sp>
        <p:nvSpPr>
          <p:cNvPr id="11" name="Marcador de texto 10">
            <a:extLst>
              <a:ext uri="{FF2B5EF4-FFF2-40B4-BE49-F238E27FC236}">
                <a16:creationId xmlns:a16="http://schemas.microsoft.com/office/drawing/2014/main" id="{148BF0F4-6697-4145-88DC-B6C5B906A0FD}"/>
              </a:ext>
            </a:extLst>
          </p:cNvPr>
          <p:cNvSpPr>
            <a:spLocks noGrp="1"/>
          </p:cNvSpPr>
          <p:nvPr>
            <p:ph type="body" sz="quarter" idx="12" hasCustomPrompt="1"/>
          </p:nvPr>
        </p:nvSpPr>
        <p:spPr>
          <a:xfrm>
            <a:off x="1737178" y="23871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10" name="Marcador de texto 4">
            <a:extLst>
              <a:ext uri="{FF2B5EF4-FFF2-40B4-BE49-F238E27FC236}">
                <a16:creationId xmlns:a16="http://schemas.microsoft.com/office/drawing/2014/main" id="{F1776350-B538-4CE4-B8AA-A3DBFF53F44A}"/>
              </a:ext>
            </a:extLst>
          </p:cNvPr>
          <p:cNvSpPr>
            <a:spLocks noGrp="1"/>
          </p:cNvSpPr>
          <p:nvPr>
            <p:ph type="body" sz="quarter" idx="13" hasCustomPrompt="1"/>
          </p:nvPr>
        </p:nvSpPr>
        <p:spPr>
          <a:xfrm>
            <a:off x="6238877" y="2387148"/>
            <a:ext cx="1041852" cy="1041852"/>
          </a:xfrm>
          <a:prstGeom prst="rect">
            <a:avLst/>
          </a:prstGeom>
          <a:solidFill>
            <a:schemeClr val="accent4"/>
          </a:solidFill>
        </p:spPr>
        <p:txBody>
          <a:bodyPr anchor="ctr" anchorCtr="0"/>
          <a:lstStyle>
            <a:lvl1pPr marL="0" indent="0" algn="ctr">
              <a:buNone/>
              <a:defRPr sz="3600" b="1">
                <a:solidFill>
                  <a:schemeClr val="bg1"/>
                </a:solidFill>
              </a:defRPr>
            </a:lvl1pPr>
          </a:lstStyle>
          <a:p>
            <a:pPr lvl="0"/>
            <a:r>
              <a:rPr lang="es-ES" dirty="0"/>
              <a:t>04</a:t>
            </a:r>
            <a:endParaRPr lang="es-CL" dirty="0"/>
          </a:p>
        </p:txBody>
      </p:sp>
      <p:sp>
        <p:nvSpPr>
          <p:cNvPr id="12" name="Marcador de texto 10">
            <a:extLst>
              <a:ext uri="{FF2B5EF4-FFF2-40B4-BE49-F238E27FC236}">
                <a16:creationId xmlns:a16="http://schemas.microsoft.com/office/drawing/2014/main" id="{0AC0688C-69D2-4447-A387-06DDA0D1CBD3}"/>
              </a:ext>
            </a:extLst>
          </p:cNvPr>
          <p:cNvSpPr>
            <a:spLocks noGrp="1"/>
          </p:cNvSpPr>
          <p:nvPr>
            <p:ph type="body" sz="quarter" idx="14" hasCustomPrompt="1"/>
          </p:nvPr>
        </p:nvSpPr>
        <p:spPr>
          <a:xfrm>
            <a:off x="7280729" y="23871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13" name="Marcador de texto 4">
            <a:extLst>
              <a:ext uri="{FF2B5EF4-FFF2-40B4-BE49-F238E27FC236}">
                <a16:creationId xmlns:a16="http://schemas.microsoft.com/office/drawing/2014/main" id="{C74A3EF2-2920-455A-B2BB-72D3C57EB5A1}"/>
              </a:ext>
            </a:extLst>
          </p:cNvPr>
          <p:cNvSpPr>
            <a:spLocks noGrp="1"/>
          </p:cNvSpPr>
          <p:nvPr>
            <p:ph type="body" sz="quarter" idx="15" hasCustomPrompt="1"/>
          </p:nvPr>
        </p:nvSpPr>
        <p:spPr>
          <a:xfrm>
            <a:off x="695325" y="4800148"/>
            <a:ext cx="1041852" cy="1041852"/>
          </a:xfrm>
          <a:prstGeom prst="rect">
            <a:avLst/>
          </a:prstGeom>
          <a:solidFill>
            <a:schemeClr val="accent3"/>
          </a:solidFill>
        </p:spPr>
        <p:txBody>
          <a:bodyPr anchor="ctr" anchorCtr="0"/>
          <a:lstStyle>
            <a:lvl1pPr marL="0" indent="0" algn="ctr">
              <a:buNone/>
              <a:defRPr sz="3600" b="1">
                <a:solidFill>
                  <a:schemeClr val="bg1"/>
                </a:solidFill>
              </a:defRPr>
            </a:lvl1pPr>
          </a:lstStyle>
          <a:p>
            <a:pPr lvl="0"/>
            <a:r>
              <a:rPr lang="es-ES" dirty="0"/>
              <a:t>03</a:t>
            </a:r>
            <a:endParaRPr lang="es-CL" dirty="0"/>
          </a:p>
        </p:txBody>
      </p:sp>
      <p:sp>
        <p:nvSpPr>
          <p:cNvPr id="14" name="Marcador de texto 10">
            <a:extLst>
              <a:ext uri="{FF2B5EF4-FFF2-40B4-BE49-F238E27FC236}">
                <a16:creationId xmlns:a16="http://schemas.microsoft.com/office/drawing/2014/main" id="{67A9CFD9-4A2C-4892-B2FF-482625AA2EA9}"/>
              </a:ext>
            </a:extLst>
          </p:cNvPr>
          <p:cNvSpPr>
            <a:spLocks noGrp="1"/>
          </p:cNvSpPr>
          <p:nvPr>
            <p:ph type="body" sz="quarter" idx="16" hasCustomPrompt="1"/>
          </p:nvPr>
        </p:nvSpPr>
        <p:spPr>
          <a:xfrm>
            <a:off x="1737177" y="48001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15" name="Marcador de texto 4">
            <a:extLst>
              <a:ext uri="{FF2B5EF4-FFF2-40B4-BE49-F238E27FC236}">
                <a16:creationId xmlns:a16="http://schemas.microsoft.com/office/drawing/2014/main" id="{4A54F3CB-38F6-4C1A-BB99-0C89E15A1119}"/>
              </a:ext>
            </a:extLst>
          </p:cNvPr>
          <p:cNvSpPr>
            <a:spLocks noGrp="1"/>
          </p:cNvSpPr>
          <p:nvPr>
            <p:ph type="body" sz="quarter" idx="17" hasCustomPrompt="1"/>
          </p:nvPr>
        </p:nvSpPr>
        <p:spPr>
          <a:xfrm>
            <a:off x="6238876" y="4800148"/>
            <a:ext cx="1041852" cy="1041852"/>
          </a:xfrm>
          <a:prstGeom prst="rect">
            <a:avLst/>
          </a:prstGeom>
          <a:solidFill>
            <a:schemeClr val="accent6"/>
          </a:solidFill>
        </p:spPr>
        <p:txBody>
          <a:bodyPr anchor="ctr" anchorCtr="0"/>
          <a:lstStyle>
            <a:lvl1pPr marL="0" indent="0" algn="ctr">
              <a:buNone/>
              <a:defRPr sz="3600" b="1">
                <a:solidFill>
                  <a:schemeClr val="bg1"/>
                </a:solidFill>
              </a:defRPr>
            </a:lvl1pPr>
          </a:lstStyle>
          <a:p>
            <a:pPr lvl="0"/>
            <a:r>
              <a:rPr lang="es-ES" dirty="0"/>
              <a:t>06</a:t>
            </a:r>
            <a:endParaRPr lang="es-CL" dirty="0"/>
          </a:p>
        </p:txBody>
      </p:sp>
      <p:sp>
        <p:nvSpPr>
          <p:cNvPr id="20" name="Marcador de texto 10">
            <a:extLst>
              <a:ext uri="{FF2B5EF4-FFF2-40B4-BE49-F238E27FC236}">
                <a16:creationId xmlns:a16="http://schemas.microsoft.com/office/drawing/2014/main" id="{E91A372C-E261-46BC-BFA1-C0F3E100D9FD}"/>
              </a:ext>
            </a:extLst>
          </p:cNvPr>
          <p:cNvSpPr>
            <a:spLocks noGrp="1"/>
          </p:cNvSpPr>
          <p:nvPr>
            <p:ph type="body" sz="quarter" idx="18" hasCustomPrompt="1"/>
          </p:nvPr>
        </p:nvSpPr>
        <p:spPr>
          <a:xfrm>
            <a:off x="7280728" y="48001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21" name="Marcador de texto 4">
            <a:extLst>
              <a:ext uri="{FF2B5EF4-FFF2-40B4-BE49-F238E27FC236}">
                <a16:creationId xmlns:a16="http://schemas.microsoft.com/office/drawing/2014/main" id="{AAF8E3EF-9D2E-4C30-8DEF-9668964E29E8}"/>
              </a:ext>
            </a:extLst>
          </p:cNvPr>
          <p:cNvSpPr>
            <a:spLocks noGrp="1"/>
          </p:cNvSpPr>
          <p:nvPr>
            <p:ph type="body" sz="quarter" idx="19" hasCustomPrompt="1"/>
          </p:nvPr>
        </p:nvSpPr>
        <p:spPr>
          <a:xfrm>
            <a:off x="695325" y="3593648"/>
            <a:ext cx="1041852" cy="1041852"/>
          </a:xfrm>
          <a:prstGeom prst="rect">
            <a:avLst/>
          </a:prstGeom>
          <a:solidFill>
            <a:schemeClr val="accent2"/>
          </a:solidFill>
        </p:spPr>
        <p:txBody>
          <a:bodyPr anchor="ctr" anchorCtr="0"/>
          <a:lstStyle>
            <a:lvl1pPr marL="0" indent="0" algn="ctr">
              <a:buNone/>
              <a:defRPr sz="3600" b="1">
                <a:solidFill>
                  <a:schemeClr val="bg1"/>
                </a:solidFill>
              </a:defRPr>
            </a:lvl1pPr>
          </a:lstStyle>
          <a:p>
            <a:pPr lvl="0"/>
            <a:r>
              <a:rPr lang="es-ES" dirty="0"/>
              <a:t>02</a:t>
            </a:r>
            <a:endParaRPr lang="es-CL" dirty="0"/>
          </a:p>
        </p:txBody>
      </p:sp>
      <p:sp>
        <p:nvSpPr>
          <p:cNvPr id="22" name="Marcador de texto 10">
            <a:extLst>
              <a:ext uri="{FF2B5EF4-FFF2-40B4-BE49-F238E27FC236}">
                <a16:creationId xmlns:a16="http://schemas.microsoft.com/office/drawing/2014/main" id="{4DB0AA4F-28AB-4D18-9878-E7A94933C91A}"/>
              </a:ext>
            </a:extLst>
          </p:cNvPr>
          <p:cNvSpPr>
            <a:spLocks noGrp="1"/>
          </p:cNvSpPr>
          <p:nvPr>
            <p:ph type="body" sz="quarter" idx="20" hasCustomPrompt="1"/>
          </p:nvPr>
        </p:nvSpPr>
        <p:spPr>
          <a:xfrm>
            <a:off x="1737177" y="35936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23" name="Marcador de texto 4">
            <a:extLst>
              <a:ext uri="{FF2B5EF4-FFF2-40B4-BE49-F238E27FC236}">
                <a16:creationId xmlns:a16="http://schemas.microsoft.com/office/drawing/2014/main" id="{2A35C372-5FA0-4538-943F-B155A08B44C2}"/>
              </a:ext>
            </a:extLst>
          </p:cNvPr>
          <p:cNvSpPr>
            <a:spLocks noGrp="1"/>
          </p:cNvSpPr>
          <p:nvPr>
            <p:ph type="body" sz="quarter" idx="21" hasCustomPrompt="1"/>
          </p:nvPr>
        </p:nvSpPr>
        <p:spPr>
          <a:xfrm>
            <a:off x="6238876" y="3593648"/>
            <a:ext cx="1041852" cy="1041852"/>
          </a:xfrm>
          <a:prstGeom prst="rect">
            <a:avLst/>
          </a:prstGeom>
          <a:solidFill>
            <a:schemeClr val="accent5"/>
          </a:solidFill>
        </p:spPr>
        <p:txBody>
          <a:bodyPr anchor="ctr" anchorCtr="0"/>
          <a:lstStyle>
            <a:lvl1pPr marL="0" indent="0" algn="ctr">
              <a:buNone/>
              <a:defRPr sz="3600" b="1">
                <a:solidFill>
                  <a:schemeClr val="bg1"/>
                </a:solidFill>
              </a:defRPr>
            </a:lvl1pPr>
          </a:lstStyle>
          <a:p>
            <a:pPr lvl="0"/>
            <a:r>
              <a:rPr lang="es-ES" dirty="0"/>
              <a:t>05</a:t>
            </a:r>
            <a:endParaRPr lang="es-CL" dirty="0"/>
          </a:p>
        </p:txBody>
      </p:sp>
      <p:sp>
        <p:nvSpPr>
          <p:cNvPr id="24" name="Marcador de texto 10">
            <a:extLst>
              <a:ext uri="{FF2B5EF4-FFF2-40B4-BE49-F238E27FC236}">
                <a16:creationId xmlns:a16="http://schemas.microsoft.com/office/drawing/2014/main" id="{966D61FD-EF43-4F6C-B395-3E7ADD61DAF1}"/>
              </a:ext>
            </a:extLst>
          </p:cNvPr>
          <p:cNvSpPr>
            <a:spLocks noGrp="1"/>
          </p:cNvSpPr>
          <p:nvPr>
            <p:ph type="body" sz="quarter" idx="22" hasCustomPrompt="1"/>
          </p:nvPr>
        </p:nvSpPr>
        <p:spPr>
          <a:xfrm>
            <a:off x="7280728" y="35936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Tree>
    <p:extLst>
      <p:ext uri="{BB962C8B-B14F-4D97-AF65-F5344CB8AC3E}">
        <p14:creationId xmlns:p14="http://schemas.microsoft.com/office/powerpoint/2010/main" val="761940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plicación con iconos">
    <p:spTree>
      <p:nvGrpSpPr>
        <p:cNvPr id="1" name=""/>
        <p:cNvGrpSpPr/>
        <p:nvPr/>
      </p:nvGrpSpPr>
      <p:grpSpPr>
        <a:xfrm>
          <a:off x="0" y="0"/>
          <a:ext cx="0" cy="0"/>
          <a:chOff x="0" y="0"/>
          <a:chExt cx="0" cy="0"/>
        </a:xfrm>
      </p:grpSpPr>
      <p:sp>
        <p:nvSpPr>
          <p:cNvPr id="17" name="Título 1">
            <a:extLst>
              <a:ext uri="{FF2B5EF4-FFF2-40B4-BE49-F238E27FC236}">
                <a16:creationId xmlns:a16="http://schemas.microsoft.com/office/drawing/2014/main" id="{92AC821A-C21A-4DCE-A615-860412C30894}"/>
              </a:ext>
            </a:extLst>
          </p:cNvPr>
          <p:cNvSpPr>
            <a:spLocks noGrp="1"/>
          </p:cNvSpPr>
          <p:nvPr>
            <p:ph type="ctrTitle" hasCustomPrompt="1"/>
          </p:nvPr>
        </p:nvSpPr>
        <p:spPr>
          <a:xfrm>
            <a:off x="2319338" y="1376138"/>
            <a:ext cx="7553324" cy="619124"/>
          </a:xfrm>
          <a:prstGeom prst="rect">
            <a:avLst/>
          </a:prstGeom>
        </p:spPr>
        <p:txBody>
          <a:bodyPr lIns="0" tIns="0" rIns="0" bIns="0" anchor="t" anchorCtr="0">
            <a:normAutofit/>
          </a:bodyPr>
          <a:lstStyle>
            <a:lvl1pPr algn="ctr">
              <a:lnSpc>
                <a:spcPts val="2700"/>
              </a:lnSpc>
              <a:defRPr sz="2400" b="1">
                <a:solidFill>
                  <a:schemeClr val="accent1"/>
                </a:solidFill>
              </a:defRPr>
            </a:lvl1pPr>
          </a:lstStyle>
          <a:p>
            <a:r>
              <a:rPr lang="es-ES" dirty="0"/>
              <a:t>Título o</a:t>
            </a:r>
            <a:br>
              <a:rPr lang="es-ES" dirty="0"/>
            </a:br>
            <a:r>
              <a:rPr lang="es-ES" dirty="0"/>
              <a:t>Enunciado</a:t>
            </a:r>
            <a:endParaRPr lang="es-CL" dirty="0"/>
          </a:p>
        </p:txBody>
      </p:sp>
    </p:spTree>
    <p:extLst>
      <p:ext uri="{BB962C8B-B14F-4D97-AF65-F5344CB8AC3E}">
        <p14:creationId xmlns:p14="http://schemas.microsoft.com/office/powerpoint/2010/main" val="879510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orta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Imagen 7" descr="Interfaz de usuario gráfica, Sitio web&#10;&#10;Descripción generada automáticamente">
            <a:extLst>
              <a:ext uri="{FF2B5EF4-FFF2-40B4-BE49-F238E27FC236}">
                <a16:creationId xmlns:a16="http://schemas.microsoft.com/office/drawing/2014/main" id="{C2E5A26A-E128-4DD0-AA3A-5D7EF581D0B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9" name="Rectángulo 8">
            <a:extLst>
              <a:ext uri="{FF2B5EF4-FFF2-40B4-BE49-F238E27FC236}">
                <a16:creationId xmlns:a16="http://schemas.microsoft.com/office/drawing/2014/main" id="{E478C760-F52D-44F2-AB0B-03BE48039AAC}"/>
              </a:ext>
            </a:extLst>
          </p:cNvPr>
          <p:cNvSpPr/>
          <p:nvPr userDrawn="1"/>
        </p:nvSpPr>
        <p:spPr>
          <a:xfrm>
            <a:off x="279918" y="1950098"/>
            <a:ext cx="4767943" cy="3405673"/>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CL" dirty="0"/>
          </a:p>
        </p:txBody>
      </p:sp>
      <p:sp>
        <p:nvSpPr>
          <p:cNvPr id="10" name="Rectángulo 9">
            <a:extLst>
              <a:ext uri="{FF2B5EF4-FFF2-40B4-BE49-F238E27FC236}">
                <a16:creationId xmlns:a16="http://schemas.microsoft.com/office/drawing/2014/main" id="{7B3B9DC4-D0A9-42DC-8F4D-78FD8D220A94}"/>
              </a:ext>
            </a:extLst>
          </p:cNvPr>
          <p:cNvSpPr/>
          <p:nvPr userDrawn="1"/>
        </p:nvSpPr>
        <p:spPr>
          <a:xfrm>
            <a:off x="279918" y="1950097"/>
            <a:ext cx="144000" cy="3405673"/>
          </a:xfrm>
          <a:prstGeom prst="rect">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CL" dirty="0"/>
          </a:p>
        </p:txBody>
      </p:sp>
    </p:spTree>
    <p:extLst>
      <p:ext uri="{BB962C8B-B14F-4D97-AF65-F5344CB8AC3E}">
        <p14:creationId xmlns:p14="http://schemas.microsoft.com/office/powerpoint/2010/main" val="3319625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Imagen 7" descr="Interfaz de usuario gráfica, Texto&#10;&#10;Descripción generada automáticamente con confianza media">
            <a:extLst>
              <a:ext uri="{FF2B5EF4-FFF2-40B4-BE49-F238E27FC236}">
                <a16:creationId xmlns:a16="http://schemas.microsoft.com/office/drawing/2014/main" id="{6AD0B9F3-4697-4347-92BE-0FB009626992}"/>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9" name="CuadroTexto 8">
            <a:extLst>
              <a:ext uri="{FF2B5EF4-FFF2-40B4-BE49-F238E27FC236}">
                <a16:creationId xmlns:a16="http://schemas.microsoft.com/office/drawing/2014/main" id="{5B85F780-4714-4CE5-8632-81CB879785C0}"/>
              </a:ext>
            </a:extLst>
          </p:cNvPr>
          <p:cNvSpPr txBox="1"/>
          <p:nvPr userDrawn="1"/>
        </p:nvSpPr>
        <p:spPr>
          <a:xfrm>
            <a:off x="723900" y="6362700"/>
            <a:ext cx="2002047" cy="239937"/>
          </a:xfrm>
          <a:prstGeom prst="rect">
            <a:avLst/>
          </a:prstGeom>
          <a:noFill/>
        </p:spPr>
        <p:txBody>
          <a:bodyPr wrap="square" lIns="0" tIns="0" rIns="0" bIns="0" rtlCol="0">
            <a:spAutoFit/>
          </a:bodyPr>
          <a:lstStyle/>
          <a:p>
            <a:pPr algn="l">
              <a:lnSpc>
                <a:spcPts val="2200"/>
              </a:lnSpc>
            </a:pPr>
            <a:r>
              <a:rPr lang="es-ES" sz="1000" b="0" dirty="0">
                <a:solidFill>
                  <a:schemeClr val="accent1"/>
                </a:solidFill>
              </a:rPr>
              <a:t>Profesor: </a:t>
            </a:r>
            <a:r>
              <a:rPr lang="es-ES" sz="1000" b="1" dirty="0">
                <a:solidFill>
                  <a:schemeClr val="accent3"/>
                </a:solidFill>
              </a:rPr>
              <a:t>Joshua Kunst Fuentes</a:t>
            </a:r>
            <a:endParaRPr lang="es-CL" sz="1000" b="1" dirty="0">
              <a:solidFill>
                <a:schemeClr val="accent3"/>
              </a:solidFill>
            </a:endParaRPr>
          </a:p>
        </p:txBody>
      </p:sp>
    </p:spTree>
    <p:extLst>
      <p:ext uri="{BB962C8B-B14F-4D97-AF65-F5344CB8AC3E}">
        <p14:creationId xmlns:p14="http://schemas.microsoft.com/office/powerpoint/2010/main" val="3326281756"/>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50" r:id="rId3"/>
    <p:sldLayoutId id="2147483662" r:id="rId4"/>
    <p:sldLayoutId id="2147483663" r:id="rId5"/>
    <p:sldLayoutId id="2147483664" r:id="rId6"/>
    <p:sldLayoutId id="2147483665" r:id="rId7"/>
    <p:sldLayoutId id="2147483666" r:id="rId8"/>
    <p:sldLayoutId id="2147483649" r:id="rId9"/>
    <p:sldLayoutId id="2147483668" r:id="rId10"/>
    <p:sldLayoutId id="21474836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80" userDrawn="1">
          <p15:clr>
            <a:srgbClr val="F26B43"/>
          </p15:clr>
        </p15:guide>
        <p15:guide id="2" pos="43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hyperlink" Target="https://pair-code.github.io/understanding-umap/"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hyperlink" Target="http://www.sthda.com/english/wiki/wiki.php?id_contents=7851"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ema.drwhy.ai/ceterisParibus.html" TargetMode="External"/><Relationship Id="rId2" Type="http://schemas.openxmlformats.org/officeDocument/2006/relationships/hyperlink" Target="https://ema.drwhy.ai/featureImportance.html" TargetMode="External"/><Relationship Id="rId1" Type="http://schemas.openxmlformats.org/officeDocument/2006/relationships/slideLayout" Target="../slideLayouts/slideLayout1.xml"/><Relationship Id="rId4" Type="http://schemas.openxmlformats.org/officeDocument/2006/relationships/hyperlink" Target="https://ema.drwhy.ai/partialDependenceProfiles.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10.xml"/><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E670DC6B-0092-40C3-B942-2C8226514B08}"/>
              </a:ext>
            </a:extLst>
          </p:cNvPr>
          <p:cNvSpPr txBox="1"/>
          <p:nvPr/>
        </p:nvSpPr>
        <p:spPr>
          <a:xfrm>
            <a:off x="625149" y="2263802"/>
            <a:ext cx="4077477" cy="872034"/>
          </a:xfrm>
          <a:prstGeom prst="rect">
            <a:avLst/>
          </a:prstGeom>
          <a:noFill/>
        </p:spPr>
        <p:txBody>
          <a:bodyPr wrap="square" lIns="0" tIns="0" rIns="0" bIns="0" rtlCol="0">
            <a:spAutoFit/>
          </a:bodyPr>
          <a:lstStyle/>
          <a:p>
            <a:pPr>
              <a:lnSpc>
                <a:spcPts val="3400"/>
              </a:lnSpc>
            </a:pPr>
            <a:r>
              <a:rPr lang="es-ES" sz="3000" b="1" dirty="0">
                <a:solidFill>
                  <a:schemeClr val="bg1"/>
                </a:solidFill>
              </a:rPr>
              <a:t>Visualización de Datos Aplicada</a:t>
            </a:r>
            <a:endParaRPr lang="es-CL" sz="3000" b="1" dirty="0">
              <a:solidFill>
                <a:schemeClr val="bg1"/>
              </a:solidFill>
            </a:endParaRPr>
          </a:p>
        </p:txBody>
      </p:sp>
      <p:sp>
        <p:nvSpPr>
          <p:cNvPr id="5" name="CuadroTexto 4">
            <a:extLst>
              <a:ext uri="{FF2B5EF4-FFF2-40B4-BE49-F238E27FC236}">
                <a16:creationId xmlns:a16="http://schemas.microsoft.com/office/drawing/2014/main" id="{EFFBAEA3-7AC8-461E-89D8-C0A9EEBFD6FF}"/>
              </a:ext>
            </a:extLst>
          </p:cNvPr>
          <p:cNvSpPr txBox="1"/>
          <p:nvPr/>
        </p:nvSpPr>
        <p:spPr>
          <a:xfrm>
            <a:off x="625149" y="3239081"/>
            <a:ext cx="4272776" cy="1179810"/>
          </a:xfrm>
          <a:prstGeom prst="rect">
            <a:avLst/>
          </a:prstGeom>
          <a:noFill/>
        </p:spPr>
        <p:txBody>
          <a:bodyPr wrap="square" lIns="0" tIns="0" rIns="0" bIns="0" rtlCol="0">
            <a:spAutoFit/>
          </a:bodyPr>
          <a:lstStyle/>
          <a:p>
            <a:pPr>
              <a:lnSpc>
                <a:spcPts val="2300"/>
              </a:lnSpc>
            </a:pPr>
            <a:r>
              <a:rPr lang="pt-BR" sz="2000" b="1" dirty="0">
                <a:solidFill>
                  <a:schemeClr val="accent1">
                    <a:lumMod val="20000"/>
                    <a:lumOff val="80000"/>
                  </a:schemeClr>
                </a:solidFill>
              </a:rPr>
              <a:t>Clase 8</a:t>
            </a:r>
          </a:p>
          <a:p>
            <a:pPr>
              <a:lnSpc>
                <a:spcPts val="2300"/>
              </a:lnSpc>
            </a:pPr>
            <a:r>
              <a:rPr lang="pt-BR" sz="2000" b="1" dirty="0">
                <a:solidFill>
                  <a:schemeClr val="accent1">
                    <a:lumMod val="20000"/>
                    <a:lumOff val="80000"/>
                  </a:schemeClr>
                </a:solidFill>
              </a:rPr>
              <a:t>Aplicaciones</a:t>
            </a:r>
          </a:p>
          <a:p>
            <a:pPr>
              <a:lnSpc>
                <a:spcPts val="2300"/>
              </a:lnSpc>
            </a:pPr>
            <a:r>
              <a:rPr lang="pt-BR" sz="2000" b="1" dirty="0">
                <a:solidFill>
                  <a:schemeClr val="accent1">
                    <a:lumMod val="20000"/>
                    <a:lumOff val="80000"/>
                  </a:schemeClr>
                </a:solidFill>
              </a:rPr>
              <a:t>Reducción dimensionalidad</a:t>
            </a:r>
          </a:p>
          <a:p>
            <a:pPr>
              <a:lnSpc>
                <a:spcPts val="2300"/>
              </a:lnSpc>
            </a:pPr>
            <a:r>
              <a:rPr lang="pt-BR" sz="2000" b="1" dirty="0">
                <a:solidFill>
                  <a:schemeClr val="accent1">
                    <a:lumMod val="20000"/>
                    <a:lumOff val="80000"/>
                  </a:schemeClr>
                </a:solidFill>
              </a:rPr>
              <a:t>Visualización Modelos Predictivos</a:t>
            </a:r>
            <a:endParaRPr lang="es-CL" sz="2000" b="1" dirty="0">
              <a:solidFill>
                <a:schemeClr val="accent1">
                  <a:lumMod val="20000"/>
                  <a:lumOff val="80000"/>
                </a:schemeClr>
              </a:solidFill>
            </a:endParaRPr>
          </a:p>
        </p:txBody>
      </p:sp>
      <p:sp>
        <p:nvSpPr>
          <p:cNvPr id="6" name="CuadroTexto 5">
            <a:extLst>
              <a:ext uri="{FF2B5EF4-FFF2-40B4-BE49-F238E27FC236}">
                <a16:creationId xmlns:a16="http://schemas.microsoft.com/office/drawing/2014/main" id="{604E9D30-A6D4-4FB9-B266-ECB965268E31}"/>
              </a:ext>
            </a:extLst>
          </p:cNvPr>
          <p:cNvSpPr txBox="1"/>
          <p:nvPr/>
        </p:nvSpPr>
        <p:spPr>
          <a:xfrm>
            <a:off x="625149" y="4522136"/>
            <a:ext cx="4077477" cy="564257"/>
          </a:xfrm>
          <a:prstGeom prst="rect">
            <a:avLst/>
          </a:prstGeom>
          <a:noFill/>
        </p:spPr>
        <p:txBody>
          <a:bodyPr wrap="square" lIns="0" tIns="0" rIns="0" bIns="0" rtlCol="0">
            <a:spAutoFit/>
          </a:bodyPr>
          <a:lstStyle/>
          <a:p>
            <a:pPr>
              <a:lnSpc>
                <a:spcPts val="2200"/>
              </a:lnSpc>
            </a:pPr>
            <a:r>
              <a:rPr lang="es-ES" sz="1400" b="0" dirty="0">
                <a:solidFill>
                  <a:schemeClr val="bg1"/>
                </a:solidFill>
              </a:rPr>
              <a:t>Profesor:</a:t>
            </a:r>
            <a:br>
              <a:rPr lang="es-ES" sz="1600" b="1" dirty="0">
                <a:solidFill>
                  <a:schemeClr val="bg1"/>
                </a:solidFill>
              </a:rPr>
            </a:br>
            <a:r>
              <a:rPr lang="es-ES" b="1" dirty="0">
                <a:solidFill>
                  <a:schemeClr val="bg1"/>
                </a:solidFill>
              </a:rPr>
              <a:t>Joshua Kunst Fuentes</a:t>
            </a:r>
            <a:endParaRPr lang="es-CL" b="1" dirty="0">
              <a:solidFill>
                <a:schemeClr val="bg1"/>
              </a:solidFill>
            </a:endParaRPr>
          </a:p>
        </p:txBody>
      </p:sp>
    </p:spTree>
    <p:extLst>
      <p:ext uri="{BB962C8B-B14F-4D97-AF65-F5344CB8AC3E}">
        <p14:creationId xmlns:p14="http://schemas.microsoft.com/office/powerpoint/2010/main" val="2582730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6882"/>
            <a:ext cx="10349566" cy="921727"/>
          </a:xfrm>
          <a:prstGeom prst="rect">
            <a:avLst/>
          </a:prstGeom>
          <a:noFill/>
        </p:spPr>
        <p:txBody>
          <a:bodyPr wrap="square" anchor="ctr">
            <a:spAutoFit/>
          </a:bodyPr>
          <a:lstStyle/>
          <a:p>
            <a:pPr>
              <a:lnSpc>
                <a:spcPct val="200000"/>
              </a:lnSpc>
            </a:pPr>
            <a:r>
              <a:rPr lang="es-ES" sz="3200" b="1" dirty="0"/>
              <a:t>RdD: </a:t>
            </a:r>
            <a:r>
              <a:rPr lang="es-ES" sz="3200" dirty="0"/>
              <a:t>UMAP </a:t>
            </a:r>
            <a:r>
              <a:rPr lang="es-ES" dirty="0"/>
              <a:t>(Uniform Manifold Approximation and Projection) </a:t>
            </a:r>
            <a:endParaRPr lang="es-ES" sz="3200" dirty="0"/>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538262" cy="4569841"/>
          </a:xfrm>
          <a:prstGeom prst="rect">
            <a:avLst/>
          </a:prstGeom>
          <a:noFill/>
        </p:spPr>
        <p:txBody>
          <a:bodyPr wrap="square" numCol="1">
            <a:spAutoFit/>
          </a:bodyPr>
          <a:lstStyle/>
          <a:p>
            <a:pPr lvl="0" algn="l" rtl="0">
              <a:lnSpc>
                <a:spcPct val="150000"/>
              </a:lnSpc>
              <a:spcBef>
                <a:spcPts val="0"/>
              </a:spcBef>
              <a:spcAft>
                <a:spcPts val="0"/>
              </a:spcAft>
            </a:pPr>
            <a:r>
              <a:rPr lang="es-ES" sz="1600" dirty="0"/>
              <a:t>UMAP es una técnica de reducción de dimensionalidad y proyección </a:t>
            </a:r>
            <a:r>
              <a:rPr lang="es-ES" sz="1600" b="1" dirty="0"/>
              <a:t>no lineal </a:t>
            </a:r>
            <a:r>
              <a:rPr lang="es-ES" sz="1600" dirty="0"/>
              <a:t>que se utiliza principalmente para la visualización de datos de alta dimensionalidad en un espacio bidimensional o tridimensional de manera eficiente y preservando estructuras </a:t>
            </a:r>
            <a:r>
              <a:rPr lang="es-ES" sz="1600" b="1" dirty="0"/>
              <a:t>locales</a:t>
            </a:r>
            <a:r>
              <a:rPr lang="es-ES" sz="1600" dirty="0"/>
              <a:t> y </a:t>
            </a:r>
            <a:r>
              <a:rPr lang="es-ES" sz="1600" b="1" dirty="0"/>
              <a:t>globales</a:t>
            </a:r>
            <a:r>
              <a:rPr lang="es-ES" sz="1600" dirty="0"/>
              <a:t>.</a:t>
            </a:r>
          </a:p>
          <a:p>
            <a:pPr lvl="0" algn="l" rtl="0">
              <a:lnSpc>
                <a:spcPct val="150000"/>
              </a:lnSpc>
              <a:spcBef>
                <a:spcPts val="0"/>
              </a:spcBef>
              <a:spcAft>
                <a:spcPts val="0"/>
              </a:spcAft>
            </a:pPr>
            <a:endParaRPr lang="es-ES" sz="1200" dirty="0"/>
          </a:p>
          <a:p>
            <a:pPr marL="628650" lvl="1" indent="-171450">
              <a:lnSpc>
                <a:spcPct val="150000"/>
              </a:lnSpc>
              <a:buFont typeface="Arial" panose="020B0604020202020204" pitchFamily="34" charset="0"/>
              <a:buChar char="•"/>
            </a:pPr>
            <a:r>
              <a:rPr lang="es-ES" sz="1200" b="1" dirty="0"/>
              <a:t>Preservación de Estructuras</a:t>
            </a:r>
            <a:r>
              <a:rPr lang="es-ES" sz="1200" dirty="0"/>
              <a:t>: UMAP tiende a preservar estructuras locales y globales de los datos en la reducción de dimensionalidad. Esto significa que las relaciones entre puntos cercanos en el espacio original se mantienen en el espacio reducido.</a:t>
            </a:r>
          </a:p>
          <a:p>
            <a:pPr marL="628650" lvl="1" indent="-171450">
              <a:lnSpc>
                <a:spcPct val="150000"/>
              </a:lnSpc>
              <a:buFont typeface="Arial" panose="020B0604020202020204" pitchFamily="34" charset="0"/>
              <a:buChar char="•"/>
            </a:pPr>
            <a:r>
              <a:rPr lang="es-ES" sz="1200" b="1" dirty="0"/>
              <a:t>Escalabilidad</a:t>
            </a:r>
            <a:r>
              <a:rPr lang="es-ES" sz="1200" dirty="0"/>
              <a:t>: UMAP es eficiente para datos de alta dimensionalidad y grandes conjuntos de datos. Puede manejar datos con miles o incluso millones de puntos de datos de manera eficiente.</a:t>
            </a:r>
          </a:p>
          <a:p>
            <a:pPr marL="628650" lvl="1" indent="-171450">
              <a:lnSpc>
                <a:spcPct val="150000"/>
              </a:lnSpc>
              <a:buFont typeface="Arial" panose="020B0604020202020204" pitchFamily="34" charset="0"/>
              <a:buChar char="•"/>
            </a:pPr>
            <a:r>
              <a:rPr lang="es-ES" sz="1200" b="1" dirty="0"/>
              <a:t>No Linealidad</a:t>
            </a:r>
            <a:r>
              <a:rPr lang="es-ES" sz="1200" dirty="0"/>
              <a:t>: A diferencia del PCA, que es una técnica lineal, UMAP es capaz de capturar relaciones no lineales en los datos.</a:t>
            </a:r>
          </a:p>
          <a:p>
            <a:pPr marL="628650" lvl="1" indent="-171450">
              <a:lnSpc>
                <a:spcPct val="150000"/>
              </a:lnSpc>
              <a:buFont typeface="Arial" panose="020B0604020202020204" pitchFamily="34" charset="0"/>
              <a:buChar char="•"/>
            </a:pPr>
            <a:r>
              <a:rPr lang="es-ES" sz="1200" b="1" dirty="0"/>
              <a:t>Configuración de Parámetros</a:t>
            </a:r>
            <a:r>
              <a:rPr lang="es-ES" sz="1200" dirty="0"/>
              <a:t>: UMAP tiene varios parámetros ajustables, como la métrica de distancia y el número de vecinos utilizados en el cálculo de las probabilidades de proximidad. La elección adecuada de estos parámetros puede afectar la calidad de la proyección.</a:t>
            </a:r>
          </a:p>
          <a:p>
            <a:pPr marL="628650" lvl="1" indent="-171450">
              <a:lnSpc>
                <a:spcPct val="150000"/>
              </a:lnSpc>
              <a:buFont typeface="Arial" panose="020B0604020202020204" pitchFamily="34" charset="0"/>
              <a:buChar char="•"/>
            </a:pPr>
            <a:endParaRPr lang="es-ES" sz="1200" dirty="0"/>
          </a:p>
          <a:p>
            <a:pPr>
              <a:lnSpc>
                <a:spcPct val="150000"/>
              </a:lnSpc>
            </a:pPr>
            <a:r>
              <a:rPr lang="es-ES" sz="1600" dirty="0">
                <a:hlinkClick r:id="rId2"/>
              </a:rPr>
              <a:t>https://pair-code.github.io/understanding-umap/</a:t>
            </a:r>
            <a:r>
              <a:rPr lang="es-ES" sz="1600" dirty="0"/>
              <a:t> </a:t>
            </a:r>
          </a:p>
        </p:txBody>
      </p:sp>
    </p:spTree>
    <p:extLst>
      <p:ext uri="{BB962C8B-B14F-4D97-AF65-F5344CB8AC3E}">
        <p14:creationId xmlns:p14="http://schemas.microsoft.com/office/powerpoint/2010/main" val="3636941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7524"/>
            <a:ext cx="10349566" cy="920445"/>
          </a:xfrm>
          <a:prstGeom prst="rect">
            <a:avLst/>
          </a:prstGeom>
          <a:noFill/>
        </p:spPr>
        <p:txBody>
          <a:bodyPr wrap="square" anchor="ctr">
            <a:spAutoFit/>
          </a:bodyPr>
          <a:lstStyle/>
          <a:p>
            <a:pPr>
              <a:lnSpc>
                <a:spcPct val="200000"/>
              </a:lnSpc>
            </a:pPr>
            <a:r>
              <a:rPr lang="es-ES" sz="3200" b="1" dirty="0"/>
              <a:t>RdD: </a:t>
            </a:r>
            <a:r>
              <a:rPr lang="es-ES" sz="3200" dirty="0"/>
              <a:t>UMAP</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112749" cy="784189"/>
          </a:xfrm>
          <a:prstGeom prst="rect">
            <a:avLst/>
          </a:prstGeom>
          <a:noFill/>
        </p:spPr>
        <p:txBody>
          <a:bodyPr wrap="square" numCol="1">
            <a:spAutoFit/>
          </a:bodyPr>
          <a:lstStyle/>
          <a:p>
            <a:pPr lvl="0" algn="l" rtl="0">
              <a:lnSpc>
                <a:spcPct val="150000"/>
              </a:lnSpc>
              <a:spcBef>
                <a:spcPts val="0"/>
              </a:spcBef>
              <a:spcAft>
                <a:spcPts val="0"/>
              </a:spcAft>
            </a:pPr>
            <a:r>
              <a:rPr lang="es-ES" sz="1600" dirty="0"/>
              <a:t>El procedimiento se debe definir a priori el número de columnas a obtener, en el ejemplo es usualmente 2 o 3 (para poder visualizar!)</a:t>
            </a:r>
            <a:endParaRPr lang="es-ES" sz="1200" dirty="0"/>
          </a:p>
        </p:txBody>
      </p:sp>
      <mc:AlternateContent xmlns:mc="http://schemas.openxmlformats.org/markup-compatibility/2006">
        <mc:Choice xmlns:a14="http://schemas.microsoft.com/office/drawing/2010/main" Requires="a14">
          <p:graphicFrame>
            <p:nvGraphicFramePr>
              <p:cNvPr id="3" name="Tabla 2">
                <a:extLst>
                  <a:ext uri="{FF2B5EF4-FFF2-40B4-BE49-F238E27FC236}">
                    <a16:creationId xmlns:a16="http://schemas.microsoft.com/office/drawing/2014/main" id="{7BAFCBBB-8A21-5421-4B22-8051ADDC881C}"/>
                  </a:ext>
                </a:extLst>
              </p:cNvPr>
              <p:cNvGraphicFramePr>
                <a:graphicFrameLocks noGrp="1"/>
              </p:cNvGraphicFramePr>
              <p:nvPr>
                <p:extLst>
                  <p:ext uri="{D42A27DB-BD31-4B8C-83A1-F6EECF244321}">
                    <p14:modId xmlns:p14="http://schemas.microsoft.com/office/powerpoint/2010/main" val="752829280"/>
                  </p:ext>
                </p:extLst>
              </p:nvPr>
            </p:nvGraphicFramePr>
            <p:xfrm>
              <a:off x="1789971" y="3191730"/>
              <a:ext cx="7999410" cy="1810774"/>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3</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𝑝</m:t>
                                    </m:r>
                                  </m:sub>
                                </m:sSub>
                              </m:oMath>
                            </m:oMathPara>
                          </a14:m>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𝑉</m:t>
                                    </m:r>
                                  </m:e>
                                  <m:sub>
                                    <m:r>
                                      <a:rPr lang="es-ES" sz="1100" b="0" i="1"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𝑉</m:t>
                                    </m:r>
                                  </m:e>
                                  <m:sub>
                                    <m:r>
                                      <a:rPr lang="es-ES" sz="1100" b="0" i="1"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0"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0"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989158123"/>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𝑝</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𝑝</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517585293"/>
                      </a:ext>
                    </a:extLst>
                  </a:tr>
                </a:tbl>
              </a:graphicData>
            </a:graphic>
          </p:graphicFrame>
        </mc:Choice>
        <mc:Fallback>
          <p:graphicFrame>
            <p:nvGraphicFramePr>
              <p:cNvPr id="3" name="Tabla 2">
                <a:extLst>
                  <a:ext uri="{FF2B5EF4-FFF2-40B4-BE49-F238E27FC236}">
                    <a16:creationId xmlns:a16="http://schemas.microsoft.com/office/drawing/2014/main" id="{7BAFCBBB-8A21-5421-4B22-8051ADDC881C}"/>
                  </a:ext>
                </a:extLst>
              </p:cNvPr>
              <p:cNvGraphicFramePr>
                <a:graphicFrameLocks noGrp="1"/>
              </p:cNvGraphicFramePr>
              <p:nvPr>
                <p:extLst>
                  <p:ext uri="{D42A27DB-BD31-4B8C-83A1-F6EECF244321}">
                    <p14:modId xmlns:p14="http://schemas.microsoft.com/office/powerpoint/2010/main" val="752829280"/>
                  </p:ext>
                </p:extLst>
              </p:nvPr>
            </p:nvGraphicFramePr>
            <p:xfrm>
              <a:off x="1789971" y="3191730"/>
              <a:ext cx="7999410" cy="1810774"/>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100000" t="-2041" r="-796970" b="-512245"/>
                          </a:stretch>
                        </a:blipFill>
                      </a:tcPr>
                    </a:tc>
                    <a:tc>
                      <a:txBody>
                        <a:bodyPr/>
                        <a:lstStyle/>
                        <a:p>
                          <a:endParaRPr lang="es-CL"/>
                        </a:p>
                      </a:txBody>
                      <a:tcPr marL="9149" marR="9149" marT="9149" marB="0" anchor="ctr">
                        <a:blipFill>
                          <a:blip r:embed="rId2"/>
                          <a:stretch>
                            <a:fillRect l="-201527" t="-2041" r="-703053" b="-512245"/>
                          </a:stretch>
                        </a:blipFill>
                      </a:tcPr>
                    </a:tc>
                    <a:tc>
                      <a:txBody>
                        <a:bodyPr/>
                        <a:lstStyle/>
                        <a:p>
                          <a:endParaRPr lang="es-CL"/>
                        </a:p>
                      </a:txBody>
                      <a:tcPr marL="9149" marR="9149" marT="9149" marB="0" anchor="ctr">
                        <a:blipFill>
                          <a:blip r:embed="rId2"/>
                          <a:stretch>
                            <a:fillRect l="-301527" t="-2041" r="-603053" b="-512245"/>
                          </a:stretch>
                        </a:blip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502290" t="-2041" r="-402290" b="-512245"/>
                          </a:stretch>
                        </a:blip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796212" t="-2041" r="-100758" b="-512245"/>
                          </a:stretch>
                        </a:blipFill>
                      </a:tcPr>
                    </a:tc>
                    <a:tc>
                      <a:txBody>
                        <a:bodyPr/>
                        <a:lstStyle/>
                        <a:p>
                          <a:endParaRPr lang="es-CL"/>
                        </a:p>
                      </a:txBody>
                      <a:tcPr marL="9149" marR="9149" marT="9149" marB="0" anchor="ctr">
                        <a:blipFill>
                          <a:blip r:embed="rId2"/>
                          <a:stretch>
                            <a:fillRect l="-903053" t="-2041" r="-1527" b="-512245"/>
                          </a:stretch>
                        </a:blip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2"/>
                          <a:stretch>
                            <a:fillRect l="-796212" t="-100000" r="-100758" b="-402000"/>
                          </a:stretch>
                        </a:blipFill>
                      </a:tcPr>
                    </a:tc>
                    <a:tc>
                      <a:txBody>
                        <a:bodyPr/>
                        <a:lstStyle/>
                        <a:p>
                          <a:endParaRPr lang="es-CL"/>
                        </a:p>
                      </a:txBody>
                      <a:tcPr marL="9149" marR="9149" marT="45747" marB="45747" anchor="ctr">
                        <a:blipFill>
                          <a:blip r:embed="rId2"/>
                          <a:stretch>
                            <a:fillRect l="-903053" t="-100000" r="-1527" b="-402000"/>
                          </a:stretch>
                        </a:blip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2"/>
                          <a:stretch>
                            <a:fillRect l="-796212" t="-204082" r="-100758" b="-310204"/>
                          </a:stretch>
                        </a:blipFill>
                      </a:tcPr>
                    </a:tc>
                    <a:tc>
                      <a:txBody>
                        <a:bodyPr/>
                        <a:lstStyle/>
                        <a:p>
                          <a:endParaRPr lang="es-CL"/>
                        </a:p>
                      </a:txBody>
                      <a:tcPr marL="9149" marR="9149" marT="45747" marB="45747" anchor="ctr">
                        <a:blipFill>
                          <a:blip r:embed="rId2"/>
                          <a:stretch>
                            <a:fillRect l="-903053" t="-204082" r="-1527" b="-310204"/>
                          </a:stretch>
                        </a:blipFill>
                      </a:tcPr>
                    </a:tc>
                    <a:extLst>
                      <a:ext uri="{0D108BD9-81ED-4DB2-BD59-A6C34878D82A}">
                        <a16:rowId xmlns:a16="http://schemas.microsoft.com/office/drawing/2014/main" val="2989158123"/>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endParaRPr lang="es-CL"/>
                        </a:p>
                      </a:txBody>
                      <a:tcPr marL="9149" marR="9149" marT="45747" marB="45747" anchor="ctr">
                        <a:blipFill>
                          <a:blip r:embed="rId2"/>
                          <a:stretch>
                            <a:fillRect l="-763" t="-475000" r="-903817" b="-3846"/>
                          </a:stretch>
                        </a:blip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endParaRPr lang="es-CL"/>
                        </a:p>
                      </a:txBody>
                      <a:tcPr marL="9149" marR="9149" marT="45747" marB="45747" anchor="ctr">
                        <a:blipFill>
                          <a:blip r:embed="rId2"/>
                          <a:stretch>
                            <a:fillRect l="-702290" t="-475000" r="-202290" b="-3846"/>
                          </a:stretch>
                        </a:blipFill>
                      </a:tcPr>
                    </a:tc>
                    <a:tc>
                      <a:txBody>
                        <a:bodyPr/>
                        <a:lstStyle/>
                        <a:p>
                          <a:endParaRPr lang="es-CL"/>
                        </a:p>
                      </a:txBody>
                      <a:tcPr marL="9149" marR="9149" marT="45747" marB="45747" anchor="ctr">
                        <a:blipFill>
                          <a:blip r:embed="rId2"/>
                          <a:stretch>
                            <a:fillRect l="-796212" t="-475000" r="-100758" b="-3846"/>
                          </a:stretch>
                        </a:blipFill>
                      </a:tcPr>
                    </a:tc>
                    <a:tc>
                      <a:txBody>
                        <a:bodyPr/>
                        <a:lstStyle/>
                        <a:p>
                          <a:endParaRPr lang="es-CL"/>
                        </a:p>
                      </a:txBody>
                      <a:tcPr marL="9149" marR="9149" marT="45747" marB="45747" anchor="ctr">
                        <a:blipFill>
                          <a:blip r:embed="rId2"/>
                          <a:stretch>
                            <a:fillRect l="-903053" t="-475000" r="-1527" b="-3846"/>
                          </a:stretch>
                        </a:blipFill>
                      </a:tcPr>
                    </a:tc>
                    <a:extLst>
                      <a:ext uri="{0D108BD9-81ED-4DB2-BD59-A6C34878D82A}">
                        <a16:rowId xmlns:a16="http://schemas.microsoft.com/office/drawing/2014/main" val="2517585293"/>
                      </a:ext>
                    </a:extLst>
                  </a:tr>
                </a:tbl>
              </a:graphicData>
            </a:graphic>
          </p:graphicFrame>
        </mc:Fallback>
      </mc:AlternateContent>
    </p:spTree>
    <p:extLst>
      <p:ext uri="{BB962C8B-B14F-4D97-AF65-F5344CB8AC3E}">
        <p14:creationId xmlns:p14="http://schemas.microsoft.com/office/powerpoint/2010/main" val="4105602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6882"/>
            <a:ext cx="10349566" cy="921727"/>
          </a:xfrm>
          <a:prstGeom prst="rect">
            <a:avLst/>
          </a:prstGeom>
          <a:noFill/>
        </p:spPr>
        <p:txBody>
          <a:bodyPr wrap="square" anchor="ctr">
            <a:spAutoFit/>
          </a:bodyPr>
          <a:lstStyle/>
          <a:p>
            <a:pPr>
              <a:lnSpc>
                <a:spcPct val="200000"/>
              </a:lnSpc>
            </a:pPr>
            <a:r>
              <a:rPr lang="es-ES" sz="3200" b="1" dirty="0"/>
              <a:t>RdD: </a:t>
            </a:r>
            <a:r>
              <a:rPr lang="es-ES" sz="3200" dirty="0"/>
              <a:t>UMAP Consideraciones de la salida/output</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0" y="1624610"/>
            <a:ext cx="4825527" cy="4477508"/>
          </a:xfrm>
          <a:prstGeom prst="rect">
            <a:avLst/>
          </a:prstGeom>
          <a:noFill/>
        </p:spPr>
        <p:txBody>
          <a:bodyPr wrap="square" numCol="1">
            <a:spAutoFit/>
          </a:bodyPr>
          <a:lstStyle/>
          <a:p>
            <a:pPr lvl="0" algn="l" rtl="0">
              <a:lnSpc>
                <a:spcPct val="150000"/>
              </a:lnSpc>
              <a:spcBef>
                <a:spcPts val="0"/>
              </a:spcBef>
              <a:spcAft>
                <a:spcPts val="0"/>
              </a:spcAft>
            </a:pPr>
            <a:r>
              <a:rPr lang="es-ES" sz="1600" dirty="0"/>
              <a:t>Algunas consideraciones que tener respecto a la salida/output dependiendo de parámetros.</a:t>
            </a:r>
          </a:p>
          <a:p>
            <a:pPr lvl="0" algn="l" rtl="0">
              <a:lnSpc>
                <a:spcPct val="150000"/>
              </a:lnSpc>
              <a:spcBef>
                <a:spcPts val="0"/>
              </a:spcBef>
              <a:spcAft>
                <a:spcPts val="0"/>
              </a:spcAft>
            </a:pPr>
            <a:endParaRPr lang="es-ES" sz="1600" dirty="0"/>
          </a:p>
          <a:p>
            <a:pPr marL="342900" lvl="0" indent="-342900" algn="l" rtl="0">
              <a:lnSpc>
                <a:spcPct val="150000"/>
              </a:lnSpc>
              <a:spcBef>
                <a:spcPts val="0"/>
              </a:spcBef>
              <a:spcAft>
                <a:spcPts val="0"/>
              </a:spcAft>
              <a:buFont typeface="+mj-lt"/>
              <a:buAutoNum type="arabicPeriod"/>
            </a:pPr>
            <a:r>
              <a:rPr lang="es-ES" sz="1600" dirty="0"/>
              <a:t>Tamaño de los clúster del output no significan nada.</a:t>
            </a:r>
          </a:p>
          <a:p>
            <a:pPr marL="342900" lvl="0" indent="-342900" algn="l" rtl="0">
              <a:lnSpc>
                <a:spcPct val="150000"/>
              </a:lnSpc>
              <a:spcBef>
                <a:spcPts val="0"/>
              </a:spcBef>
              <a:spcAft>
                <a:spcPts val="0"/>
              </a:spcAft>
              <a:buFont typeface="+mj-lt"/>
              <a:buAutoNum type="arabicPeriod"/>
            </a:pPr>
            <a:endParaRPr lang="es-ES" sz="1600" dirty="0"/>
          </a:p>
          <a:p>
            <a:pPr marL="342900" lvl="0" indent="-342900" algn="l" rtl="0">
              <a:lnSpc>
                <a:spcPct val="150000"/>
              </a:lnSpc>
              <a:spcBef>
                <a:spcPts val="0"/>
              </a:spcBef>
              <a:spcAft>
                <a:spcPts val="0"/>
              </a:spcAft>
              <a:buFont typeface="+mj-lt"/>
              <a:buAutoNum type="arabicPeriod"/>
            </a:pPr>
            <a:endParaRPr lang="es-ES" sz="1600" dirty="0"/>
          </a:p>
          <a:p>
            <a:pPr marL="342900" lvl="0" indent="-342900" algn="l" rtl="0">
              <a:lnSpc>
                <a:spcPct val="150000"/>
              </a:lnSpc>
              <a:spcBef>
                <a:spcPts val="0"/>
              </a:spcBef>
              <a:spcAft>
                <a:spcPts val="0"/>
              </a:spcAft>
              <a:buFont typeface="+mj-lt"/>
              <a:buAutoNum type="arabicPeriod"/>
            </a:pPr>
            <a:r>
              <a:rPr lang="es-ES" sz="1600" dirty="0"/>
              <a:t>Distancia entre clúster podrían no significan nada.</a:t>
            </a:r>
          </a:p>
          <a:p>
            <a:pPr marL="342900" lvl="0" indent="-342900" algn="l" rtl="0">
              <a:lnSpc>
                <a:spcPct val="150000"/>
              </a:lnSpc>
              <a:spcBef>
                <a:spcPts val="0"/>
              </a:spcBef>
              <a:spcAft>
                <a:spcPts val="0"/>
              </a:spcAft>
              <a:buFont typeface="+mj-lt"/>
              <a:buAutoNum type="arabicPeriod"/>
            </a:pPr>
            <a:endParaRPr lang="es-ES" sz="1600" dirty="0"/>
          </a:p>
          <a:p>
            <a:pPr marL="342900" lvl="0" indent="-342900" algn="l" rtl="0">
              <a:lnSpc>
                <a:spcPct val="150000"/>
              </a:lnSpc>
              <a:spcBef>
                <a:spcPts val="0"/>
              </a:spcBef>
              <a:spcAft>
                <a:spcPts val="0"/>
              </a:spcAft>
              <a:buFont typeface="+mj-lt"/>
              <a:buAutoNum type="arabicPeriod"/>
            </a:pPr>
            <a:endParaRPr lang="es-ES" sz="1600" dirty="0"/>
          </a:p>
          <a:p>
            <a:pPr marL="342900" lvl="0" indent="-342900" algn="l" rtl="0">
              <a:lnSpc>
                <a:spcPct val="150000"/>
              </a:lnSpc>
              <a:spcBef>
                <a:spcPts val="0"/>
              </a:spcBef>
              <a:spcAft>
                <a:spcPts val="0"/>
              </a:spcAft>
              <a:buFont typeface="+mj-lt"/>
              <a:buAutoNum type="arabicPeriod"/>
            </a:pPr>
            <a:r>
              <a:rPr lang="es-ES" sz="1600" dirty="0"/>
              <a:t>Ruido no siempre parece ruido.</a:t>
            </a:r>
          </a:p>
        </p:txBody>
      </p:sp>
      <p:pic>
        <p:nvPicPr>
          <p:cNvPr id="4" name="Imagen 3">
            <a:extLst>
              <a:ext uri="{FF2B5EF4-FFF2-40B4-BE49-F238E27FC236}">
                <a16:creationId xmlns:a16="http://schemas.microsoft.com/office/drawing/2014/main" id="{7B24DCFF-32B9-11E5-4349-A3CA02DC4A05}"/>
              </a:ext>
            </a:extLst>
          </p:cNvPr>
          <p:cNvPicPr>
            <a:picLocks noChangeAspect="1"/>
          </p:cNvPicPr>
          <p:nvPr/>
        </p:nvPicPr>
        <p:blipFill>
          <a:blip r:embed="rId2"/>
          <a:stretch>
            <a:fillRect/>
          </a:stretch>
        </p:blipFill>
        <p:spPr>
          <a:xfrm flipV="1">
            <a:off x="5128787" y="2419652"/>
            <a:ext cx="6554709" cy="1107770"/>
          </a:xfrm>
          <a:prstGeom prst="rect">
            <a:avLst/>
          </a:prstGeom>
        </p:spPr>
      </p:pic>
      <p:pic>
        <p:nvPicPr>
          <p:cNvPr id="6" name="Imagen 5">
            <a:extLst>
              <a:ext uri="{FF2B5EF4-FFF2-40B4-BE49-F238E27FC236}">
                <a16:creationId xmlns:a16="http://schemas.microsoft.com/office/drawing/2014/main" id="{E44ACE05-9030-EEC2-EA82-92A9B115ECC2}"/>
              </a:ext>
            </a:extLst>
          </p:cNvPr>
          <p:cNvPicPr>
            <a:picLocks noChangeAspect="1"/>
          </p:cNvPicPr>
          <p:nvPr/>
        </p:nvPicPr>
        <p:blipFill>
          <a:blip r:embed="rId3"/>
          <a:stretch>
            <a:fillRect/>
          </a:stretch>
        </p:blipFill>
        <p:spPr>
          <a:xfrm flipV="1">
            <a:off x="5088045" y="3763650"/>
            <a:ext cx="6636191" cy="1165330"/>
          </a:xfrm>
          <a:prstGeom prst="rect">
            <a:avLst/>
          </a:prstGeom>
        </p:spPr>
      </p:pic>
      <p:pic>
        <p:nvPicPr>
          <p:cNvPr id="8" name="Imagen 7">
            <a:extLst>
              <a:ext uri="{FF2B5EF4-FFF2-40B4-BE49-F238E27FC236}">
                <a16:creationId xmlns:a16="http://schemas.microsoft.com/office/drawing/2014/main" id="{C0DDC88D-43CB-9AEF-78C9-46DE5C95818E}"/>
              </a:ext>
            </a:extLst>
          </p:cNvPr>
          <p:cNvPicPr>
            <a:picLocks noChangeAspect="1"/>
          </p:cNvPicPr>
          <p:nvPr/>
        </p:nvPicPr>
        <p:blipFill>
          <a:blip r:embed="rId4"/>
          <a:stretch>
            <a:fillRect/>
          </a:stretch>
        </p:blipFill>
        <p:spPr>
          <a:xfrm>
            <a:off x="5126522" y="5073187"/>
            <a:ext cx="6636191" cy="1125879"/>
          </a:xfrm>
          <a:prstGeom prst="rect">
            <a:avLst/>
          </a:prstGeom>
        </p:spPr>
      </p:pic>
      <p:cxnSp>
        <p:nvCxnSpPr>
          <p:cNvPr id="11" name="Conector recto 10">
            <a:extLst>
              <a:ext uri="{FF2B5EF4-FFF2-40B4-BE49-F238E27FC236}">
                <a16:creationId xmlns:a16="http://schemas.microsoft.com/office/drawing/2014/main" id="{BD1EAE73-12BC-B709-CBA6-9FB4636E12C3}"/>
              </a:ext>
            </a:extLst>
          </p:cNvPr>
          <p:cNvCxnSpPr>
            <a:cxnSpLocks/>
          </p:cNvCxnSpPr>
          <p:nvPr/>
        </p:nvCxnSpPr>
        <p:spPr>
          <a:xfrm>
            <a:off x="6246891" y="2353901"/>
            <a:ext cx="0" cy="3845165"/>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3796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7524"/>
            <a:ext cx="10349566" cy="920445"/>
          </a:xfrm>
          <a:prstGeom prst="rect">
            <a:avLst/>
          </a:prstGeom>
          <a:noFill/>
        </p:spPr>
        <p:txBody>
          <a:bodyPr wrap="square" anchor="ctr">
            <a:spAutoFit/>
          </a:bodyPr>
          <a:lstStyle/>
          <a:p>
            <a:pPr>
              <a:lnSpc>
                <a:spcPct val="200000"/>
              </a:lnSpc>
            </a:pPr>
            <a:r>
              <a:rPr lang="es-ES" sz="3200" b="1" dirty="0"/>
              <a:t>RdD: </a:t>
            </a:r>
            <a:r>
              <a:rPr lang="es-ES" sz="3200" dirty="0"/>
              <a:t>Ejercicios</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583530" cy="3954288"/>
          </a:xfrm>
          <a:prstGeom prst="rect">
            <a:avLst/>
          </a:prstGeom>
          <a:noFill/>
        </p:spPr>
        <p:txBody>
          <a:bodyPr wrap="square" numCol="1">
            <a:spAutoFit/>
          </a:bodyPr>
          <a:lstStyle/>
          <a:p>
            <a:pPr lvl="0" algn="l" rtl="0">
              <a:lnSpc>
                <a:spcPct val="200000"/>
              </a:lnSpc>
              <a:spcBef>
                <a:spcPts val="0"/>
              </a:spcBef>
              <a:spcAft>
                <a:spcPts val="0"/>
              </a:spcAft>
            </a:pPr>
            <a:r>
              <a:rPr lang="es-ES" sz="1600" dirty="0"/>
              <a:t>Revisar el script “08-mnist.R”</a:t>
            </a:r>
          </a:p>
          <a:p>
            <a:pPr lvl="0" algn="l" rtl="0">
              <a:lnSpc>
                <a:spcPct val="200000"/>
              </a:lnSpc>
              <a:spcBef>
                <a:spcPts val="0"/>
              </a:spcBef>
              <a:spcAft>
                <a:spcPts val="0"/>
              </a:spcAft>
            </a:pPr>
            <a:endParaRPr lang="es-ES" sz="1600" u="none" strike="noStrike" kern="1200" dirty="0">
              <a:solidFill>
                <a:schemeClr val="dk1"/>
              </a:solidFill>
              <a:effectLst/>
              <a:latin typeface="+mn-lt"/>
              <a:ea typeface="+mn-ea"/>
              <a:cs typeface="+mn-cs"/>
            </a:endParaRPr>
          </a:p>
          <a:p>
            <a:pPr marL="342900" lvl="0" indent="-342900" algn="l" rtl="0">
              <a:lnSpc>
                <a:spcPct val="200000"/>
              </a:lnSpc>
              <a:spcBef>
                <a:spcPts val="0"/>
              </a:spcBef>
              <a:spcAft>
                <a:spcPts val="0"/>
              </a:spcAft>
              <a:buFont typeface="+mj-lt"/>
              <a:buAutoNum type="arabicPeriod"/>
            </a:pPr>
            <a:r>
              <a:rPr lang="es-ES" sz="1600" u="none" strike="noStrike" kern="1200" dirty="0">
                <a:solidFill>
                  <a:schemeClr val="dk1"/>
                </a:solidFill>
                <a:effectLst/>
                <a:latin typeface="+mn-lt"/>
                <a:ea typeface="+mn-ea"/>
                <a:cs typeface="+mn-cs"/>
              </a:rPr>
              <a:t>Hablar de los datos, dar contexto.</a:t>
            </a:r>
          </a:p>
          <a:p>
            <a:pPr marL="342900" lvl="0" indent="-342900" algn="l" rtl="0">
              <a:lnSpc>
                <a:spcPct val="200000"/>
              </a:lnSpc>
              <a:spcBef>
                <a:spcPts val="0"/>
              </a:spcBef>
              <a:spcAft>
                <a:spcPts val="0"/>
              </a:spcAft>
              <a:buFont typeface="+mj-lt"/>
              <a:buAutoNum type="arabicPeriod"/>
            </a:pPr>
            <a:r>
              <a:rPr lang="es-ES" sz="1600" dirty="0">
                <a:solidFill>
                  <a:schemeClr val="dk1"/>
                </a:solidFill>
              </a:rPr>
              <a:t>Implementar PCA. Utilizar ejemplo de h</a:t>
            </a:r>
            <a:r>
              <a:rPr lang="es-ES" sz="1600" dirty="0">
                <a:solidFill>
                  <a:schemeClr val="dk1"/>
                </a:solidFill>
                <a:hlinkClick r:id="rId2"/>
              </a:rPr>
              <a:t>ttp://www.sthda.com/english/wiki/wiki.php?id_contents=7851</a:t>
            </a:r>
            <a:r>
              <a:rPr lang="es-ES" sz="1600" dirty="0">
                <a:solidFill>
                  <a:schemeClr val="dk1"/>
                </a:solidFill>
              </a:rPr>
              <a:t> .</a:t>
            </a:r>
          </a:p>
          <a:p>
            <a:pPr marL="342900" lvl="0" indent="-342900" algn="l" rtl="0">
              <a:lnSpc>
                <a:spcPct val="200000"/>
              </a:lnSpc>
              <a:spcBef>
                <a:spcPts val="0"/>
              </a:spcBef>
              <a:spcAft>
                <a:spcPts val="0"/>
              </a:spcAft>
              <a:buFont typeface="+mj-lt"/>
              <a:buAutoNum type="arabicPeriod"/>
            </a:pPr>
            <a:r>
              <a:rPr lang="es-ES" sz="1600" u="none" strike="noStrike" kern="1200" dirty="0">
                <a:solidFill>
                  <a:schemeClr val="dk1"/>
                </a:solidFill>
                <a:effectLst/>
                <a:latin typeface="+mn-lt"/>
                <a:ea typeface="+mn-ea"/>
                <a:cs typeface="+mn-cs"/>
              </a:rPr>
              <a:t>Implementar UMAP.</a:t>
            </a:r>
          </a:p>
          <a:p>
            <a:pPr marL="342900" lvl="0" indent="-342900" algn="l" rtl="0">
              <a:lnSpc>
                <a:spcPct val="200000"/>
              </a:lnSpc>
              <a:spcBef>
                <a:spcPts val="0"/>
              </a:spcBef>
              <a:spcAft>
                <a:spcPts val="0"/>
              </a:spcAft>
              <a:buFont typeface="+mj-lt"/>
              <a:buAutoNum type="arabicPeriod"/>
            </a:pPr>
            <a:endParaRPr lang="es-ES" sz="1600" dirty="0">
              <a:solidFill>
                <a:schemeClr val="dk1"/>
              </a:solidFill>
            </a:endParaRPr>
          </a:p>
          <a:p>
            <a:pPr lvl="0" algn="l" rtl="0">
              <a:lnSpc>
                <a:spcPct val="200000"/>
              </a:lnSpc>
              <a:spcBef>
                <a:spcPts val="0"/>
              </a:spcBef>
              <a:spcAft>
                <a:spcPts val="0"/>
              </a:spcAft>
            </a:pPr>
            <a:r>
              <a:rPr lang="es-ES" sz="1600" dirty="0">
                <a:solidFill>
                  <a:schemeClr val="dk1"/>
                </a:solidFill>
              </a:rPr>
              <a:t>Luego aplique el ejercicio a datos crédito del paquete datos.</a:t>
            </a:r>
          </a:p>
          <a:p>
            <a:pPr lvl="0" algn="l" rtl="0">
              <a:lnSpc>
                <a:spcPct val="200000"/>
              </a:lnSpc>
              <a:spcBef>
                <a:spcPts val="0"/>
              </a:spcBef>
              <a:spcAft>
                <a:spcPts val="0"/>
              </a:spcAft>
            </a:pPr>
            <a:r>
              <a:rPr lang="es-ES" sz="1600" dirty="0">
                <a:solidFill>
                  <a:schemeClr val="dk1"/>
                </a:solidFill>
              </a:rPr>
              <a:t>¿Qué problemas se enfrenta? ¿Qué posibles soluciones podría aplicar?</a:t>
            </a:r>
          </a:p>
        </p:txBody>
      </p:sp>
    </p:spTree>
    <p:extLst>
      <p:ext uri="{BB962C8B-B14F-4D97-AF65-F5344CB8AC3E}">
        <p14:creationId xmlns:p14="http://schemas.microsoft.com/office/powerpoint/2010/main" val="8952148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D599CF-40D5-4E3F-87F5-7B7E6780DC4D}"/>
              </a:ext>
            </a:extLst>
          </p:cNvPr>
          <p:cNvSpPr>
            <a:spLocks noGrp="1"/>
          </p:cNvSpPr>
          <p:nvPr>
            <p:ph type="ctrTitle"/>
          </p:nvPr>
        </p:nvSpPr>
        <p:spPr>
          <a:xfrm>
            <a:off x="1920136" y="1441938"/>
            <a:ext cx="8351728" cy="3974124"/>
          </a:xfrm>
        </p:spPr>
        <p:txBody>
          <a:bodyPr vert="horz" lIns="91440" tIns="45720" rIns="91440" bIns="45720" rtlCol="0" anchor="ctr">
            <a:normAutofit/>
          </a:bodyPr>
          <a:lstStyle/>
          <a:p>
            <a:pPr algn="ctr">
              <a:lnSpc>
                <a:spcPct val="100000"/>
              </a:lnSpc>
            </a:pPr>
            <a:r>
              <a:rPr lang="es-ES" sz="5400" b="0" dirty="0">
                <a:solidFill>
                  <a:schemeClr val="tx1"/>
                </a:solidFill>
                <a:latin typeface="+mn-lt"/>
                <a:ea typeface="+mn-ea"/>
                <a:cs typeface="+mn-cs"/>
              </a:rPr>
              <a:t>Visualización en modelos Predictivos</a:t>
            </a:r>
            <a:endParaRPr lang="en-US" sz="5400" b="0" dirty="0">
              <a:solidFill>
                <a:schemeClr val="tx1"/>
              </a:solidFill>
              <a:latin typeface="+mn-lt"/>
              <a:ea typeface="+mn-ea"/>
              <a:cs typeface="+mn-cs"/>
            </a:endParaRPr>
          </a:p>
        </p:txBody>
      </p:sp>
    </p:spTree>
    <p:extLst>
      <p:ext uri="{BB962C8B-B14F-4D97-AF65-F5344CB8AC3E}">
        <p14:creationId xmlns:p14="http://schemas.microsoft.com/office/powerpoint/2010/main" val="3801104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6883"/>
            <a:ext cx="10349566" cy="921727"/>
          </a:xfrm>
          <a:prstGeom prst="rect">
            <a:avLst/>
          </a:prstGeom>
          <a:noFill/>
        </p:spPr>
        <p:txBody>
          <a:bodyPr wrap="square" anchor="ctr">
            <a:spAutoFit/>
          </a:bodyPr>
          <a:lstStyle/>
          <a:p>
            <a:pPr>
              <a:lnSpc>
                <a:spcPct val="200000"/>
              </a:lnSpc>
            </a:pPr>
            <a:r>
              <a:rPr lang="es-ES" sz="3200" b="1" dirty="0"/>
              <a:t>Visualización en modelos predictivos</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349565" cy="4477508"/>
          </a:xfrm>
          <a:prstGeom prst="rect">
            <a:avLst/>
          </a:prstGeom>
          <a:noFill/>
        </p:spPr>
        <p:txBody>
          <a:bodyPr wrap="square" numCol="1">
            <a:spAutoFit/>
          </a:bodyPr>
          <a:lstStyle/>
          <a:p>
            <a:pPr lvl="0" algn="l" rtl="0">
              <a:lnSpc>
                <a:spcPct val="150000"/>
              </a:lnSpc>
              <a:spcBef>
                <a:spcPts val="0"/>
              </a:spcBef>
              <a:spcAft>
                <a:spcPts val="0"/>
              </a:spcAft>
            </a:pPr>
            <a:r>
              <a:rPr lang="es-ES" sz="1600" dirty="0"/>
              <a:t>Asumiremos modelo dado. Es decir, la aplicación/ajuste de una regresión lineal, logística, Random Forest, Árbol de Decisión, etc. </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Si bien cada algoritmo o técnica de ajuste permite obtener importancia de variables veremos metodologías agnósticas a los modelos.</a:t>
            </a:r>
          </a:p>
          <a:p>
            <a:pPr lvl="0" algn="l" rtl="0">
              <a:lnSpc>
                <a:spcPct val="150000"/>
              </a:lnSpc>
              <a:spcBef>
                <a:spcPts val="0"/>
              </a:spcBef>
              <a:spcAft>
                <a:spcPts val="0"/>
              </a:spcAft>
            </a:pPr>
            <a:endParaRPr lang="es-ES" sz="1600" dirty="0"/>
          </a:p>
          <a:p>
            <a:pPr marL="285750" indent="-285750">
              <a:lnSpc>
                <a:spcPct val="150000"/>
              </a:lnSpc>
              <a:buFont typeface="Arial" panose="020B0604020202020204" pitchFamily="34" charset="0"/>
              <a:buChar char="•"/>
            </a:pPr>
            <a:r>
              <a:rPr lang="es-ES" sz="1600" b="1" dirty="0"/>
              <a:t>Importancia de variables</a:t>
            </a:r>
            <a:r>
              <a:rPr lang="es-ES" sz="1600" dirty="0"/>
              <a:t>: Definiremos el método de “Importancia de variables basada en  permutaciones permutación”. Dropout loss. </a:t>
            </a:r>
            <a:r>
              <a:rPr lang="es-CL" sz="1600" dirty="0">
                <a:hlinkClick r:id="rId2"/>
              </a:rPr>
              <a:t>https://ema.drwhy.ai/featureImportance.html</a:t>
            </a:r>
            <a:endParaRPr lang="es-ES" sz="1600" dirty="0"/>
          </a:p>
          <a:p>
            <a:pPr marL="285750" lvl="0" indent="-285750" algn="l" rtl="0">
              <a:lnSpc>
                <a:spcPct val="150000"/>
              </a:lnSpc>
              <a:spcBef>
                <a:spcPts val="0"/>
              </a:spcBef>
              <a:spcAft>
                <a:spcPts val="0"/>
              </a:spcAft>
              <a:buFontTx/>
              <a:buChar char="-"/>
            </a:pPr>
            <a:endParaRPr lang="es-ES" sz="1600" dirty="0"/>
          </a:p>
          <a:p>
            <a:pPr marL="285750" lvl="0" indent="-285750" algn="l" rtl="0">
              <a:lnSpc>
                <a:spcPct val="150000"/>
              </a:lnSpc>
              <a:spcBef>
                <a:spcPts val="0"/>
              </a:spcBef>
              <a:spcAft>
                <a:spcPts val="0"/>
              </a:spcAft>
              <a:buFont typeface="Arial" panose="020B0604020202020204" pitchFamily="34" charset="0"/>
              <a:buChar char="•"/>
            </a:pPr>
            <a:r>
              <a:rPr lang="es-ES" sz="1600" b="1" dirty="0"/>
              <a:t>Impacto de variables en la predicción</a:t>
            </a:r>
            <a:r>
              <a:rPr lang="es-ES" sz="1600" dirty="0"/>
              <a:t>. Perfiles Ceteris-paribus, Perfiles de dependencia parcial:</a:t>
            </a:r>
          </a:p>
          <a:p>
            <a:pPr marL="742950" lvl="1" indent="-285750">
              <a:lnSpc>
                <a:spcPct val="150000"/>
              </a:lnSpc>
              <a:buFont typeface="Arial" panose="020B0604020202020204" pitchFamily="34" charset="0"/>
              <a:buChar char="•"/>
            </a:pPr>
            <a:r>
              <a:rPr lang="es-ES" sz="1600" dirty="0">
                <a:hlinkClick r:id="rId3"/>
              </a:rPr>
              <a:t>https://ema.drwhy.ai/ceterisParibus.html</a:t>
            </a:r>
            <a:endParaRPr lang="es-ES" sz="1600" dirty="0"/>
          </a:p>
          <a:p>
            <a:pPr marL="742950" lvl="1" indent="-285750">
              <a:lnSpc>
                <a:spcPct val="150000"/>
              </a:lnSpc>
              <a:buFont typeface="Arial" panose="020B0604020202020204" pitchFamily="34" charset="0"/>
              <a:buChar char="•"/>
            </a:pPr>
            <a:r>
              <a:rPr lang="es-ES" sz="1600" dirty="0">
                <a:hlinkClick r:id="rId4"/>
              </a:rPr>
              <a:t>https://ema.drwhy.ai/partialDependenceProfiles.html</a:t>
            </a:r>
            <a:endParaRPr lang="es-ES" sz="1600" dirty="0"/>
          </a:p>
        </p:txBody>
      </p:sp>
    </p:spTree>
    <p:extLst>
      <p:ext uri="{BB962C8B-B14F-4D97-AF65-F5344CB8AC3E}">
        <p14:creationId xmlns:p14="http://schemas.microsoft.com/office/powerpoint/2010/main" val="3918035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0" y="597522"/>
            <a:ext cx="10855135" cy="920445"/>
          </a:xfrm>
          <a:prstGeom prst="rect">
            <a:avLst/>
          </a:prstGeom>
          <a:noFill/>
        </p:spPr>
        <p:txBody>
          <a:bodyPr wrap="square" anchor="ctr">
            <a:spAutoFit/>
          </a:bodyPr>
          <a:lstStyle/>
          <a:p>
            <a:pPr>
              <a:lnSpc>
                <a:spcPct val="200000"/>
              </a:lnSpc>
            </a:pPr>
            <a:r>
              <a:rPr lang="es-ES" sz="3200" b="1" dirty="0"/>
              <a:t>Modelo: </a:t>
            </a:r>
            <a:r>
              <a:rPr lang="es-ES" sz="2400" dirty="0"/>
              <a:t>Imp de vars basada en  permutaciones permutación</a:t>
            </a:r>
            <a:endParaRPr lang="es-ES" sz="3200" dirty="0"/>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0" y="1624610"/>
            <a:ext cx="10637852" cy="4760342"/>
          </a:xfrm>
          <a:prstGeom prst="rect">
            <a:avLst/>
          </a:prstGeom>
          <a:noFill/>
        </p:spPr>
        <p:txBody>
          <a:bodyPr wrap="square" numCol="1">
            <a:spAutoFit/>
          </a:bodyPr>
          <a:lstStyle/>
          <a:p>
            <a:pPr lvl="0" algn="l" rtl="0">
              <a:lnSpc>
                <a:spcPct val="150000"/>
              </a:lnSpc>
              <a:spcBef>
                <a:spcPts val="0"/>
              </a:spcBef>
              <a:spcAft>
                <a:spcPts val="0"/>
              </a:spcAft>
            </a:pPr>
            <a:r>
              <a:rPr lang="es-ES" sz="1600" dirty="0"/>
              <a:t>La idea principal es medir cuánto cambia el rendimiento de un modelo si se </a:t>
            </a:r>
            <a:r>
              <a:rPr lang="es-ES" sz="1600" b="1" dirty="0"/>
              <a:t>elimina el efecto </a:t>
            </a:r>
            <a:r>
              <a:rPr lang="es-ES" sz="1600" dirty="0"/>
              <a:t>de una variable explicativa seleccionada o de un grupo de variables.</a:t>
            </a:r>
          </a:p>
          <a:p>
            <a:pPr lvl="0" algn="l" rtl="0">
              <a:lnSpc>
                <a:spcPct val="150000"/>
              </a:lnSpc>
              <a:spcBef>
                <a:spcPts val="0"/>
              </a:spcBef>
              <a:spcAft>
                <a:spcPts val="0"/>
              </a:spcAft>
            </a:pPr>
            <a:endParaRPr lang="es-ES" dirty="0"/>
          </a:p>
          <a:p>
            <a:pPr marL="342900" lvl="0" indent="-342900" algn="l" rtl="0">
              <a:lnSpc>
                <a:spcPct val="150000"/>
              </a:lnSpc>
              <a:spcBef>
                <a:spcPts val="0"/>
              </a:spcBef>
              <a:spcAft>
                <a:spcPts val="0"/>
              </a:spcAft>
              <a:buFont typeface="+mj-lt"/>
              <a:buAutoNum type="arabicPeriod"/>
            </a:pPr>
            <a:r>
              <a:rPr lang="es-ES" sz="1400" b="1" dirty="0"/>
              <a:t>Variable de interés</a:t>
            </a:r>
            <a:r>
              <a:rPr lang="es-ES" sz="1400" dirty="0"/>
              <a:t>: Se elige una variable particular que se desea evaluar en términos de su importancia en el modelo.</a:t>
            </a:r>
          </a:p>
          <a:p>
            <a:pPr marL="342900" lvl="0" indent="-342900" algn="l" rtl="0">
              <a:lnSpc>
                <a:spcPct val="150000"/>
              </a:lnSpc>
              <a:spcBef>
                <a:spcPts val="0"/>
              </a:spcBef>
              <a:spcAft>
                <a:spcPts val="0"/>
              </a:spcAft>
              <a:buFont typeface="+mj-lt"/>
              <a:buAutoNum type="arabicPeriod"/>
            </a:pPr>
            <a:r>
              <a:rPr lang="es-ES" sz="1400" b="1" dirty="0"/>
              <a:t>Permutación</a:t>
            </a:r>
            <a:r>
              <a:rPr lang="es-ES" sz="1400" dirty="0"/>
              <a:t>: Se toman los valores de la variable seleccionada y se permutan aleatoriamente entre las instancias de datos.</a:t>
            </a:r>
          </a:p>
          <a:p>
            <a:pPr marL="342900" lvl="0" indent="-342900" algn="l" rtl="0">
              <a:lnSpc>
                <a:spcPct val="150000"/>
              </a:lnSpc>
              <a:spcBef>
                <a:spcPts val="0"/>
              </a:spcBef>
              <a:spcAft>
                <a:spcPts val="0"/>
              </a:spcAft>
              <a:buFont typeface="+mj-lt"/>
              <a:buAutoNum type="arabicPeriod"/>
            </a:pPr>
            <a:r>
              <a:rPr lang="es-ES" sz="1400" b="1" dirty="0"/>
              <a:t>Evaluación del rendimiento</a:t>
            </a:r>
            <a:r>
              <a:rPr lang="es-ES" sz="1400" dirty="0"/>
              <a:t>: Se ejecuta el modelo en el conjunto de datos permutado y se mide su rendimiento utilizando una métrica adecuada, como precisión, exactitud, F1-score, etc.</a:t>
            </a:r>
          </a:p>
          <a:p>
            <a:pPr marL="342900" lvl="0" indent="-342900" algn="l" rtl="0">
              <a:lnSpc>
                <a:spcPct val="150000"/>
              </a:lnSpc>
              <a:spcBef>
                <a:spcPts val="0"/>
              </a:spcBef>
              <a:spcAft>
                <a:spcPts val="0"/>
              </a:spcAft>
              <a:buFont typeface="+mj-lt"/>
              <a:buAutoNum type="arabicPeriod"/>
            </a:pPr>
            <a:r>
              <a:rPr lang="es-ES" sz="1400" b="1" dirty="0"/>
              <a:t>Comparación</a:t>
            </a:r>
            <a:r>
              <a:rPr lang="es-ES" sz="1400" dirty="0"/>
              <a:t>: Se compara el rendimiento del modelo en el conjunto de datos permutado con su rendimiento en el conjunto de datos original (sin permutación). Si el rendimiento empeora significativamente en el conjunto de datos permutado, esto indica que la variable seleccionada es importante para el modelo.</a:t>
            </a:r>
          </a:p>
          <a:p>
            <a:pPr marL="342900" lvl="0" indent="-342900" algn="l" rtl="0">
              <a:lnSpc>
                <a:spcPct val="150000"/>
              </a:lnSpc>
              <a:spcBef>
                <a:spcPts val="0"/>
              </a:spcBef>
              <a:spcAft>
                <a:spcPts val="0"/>
              </a:spcAft>
              <a:buFont typeface="+mj-lt"/>
              <a:buAutoNum type="arabicPeriod"/>
            </a:pPr>
            <a:r>
              <a:rPr lang="es-ES" sz="1400" b="1" dirty="0"/>
              <a:t>Replicación</a:t>
            </a:r>
            <a:r>
              <a:rPr lang="es-ES" sz="1400" dirty="0"/>
              <a:t>: Este proceso se repite varias veces para obtener una estimación más robusta de la importancia de la variable. Cada vez, se permuta la variable de interés de manera diferente y se evalúa el rendimiento</a:t>
            </a:r>
          </a:p>
        </p:txBody>
      </p:sp>
    </p:spTree>
    <p:extLst>
      <p:ext uri="{BB962C8B-B14F-4D97-AF65-F5344CB8AC3E}">
        <p14:creationId xmlns:p14="http://schemas.microsoft.com/office/powerpoint/2010/main" val="2426077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0" y="597522"/>
            <a:ext cx="10855135" cy="920445"/>
          </a:xfrm>
          <a:prstGeom prst="rect">
            <a:avLst/>
          </a:prstGeom>
          <a:noFill/>
        </p:spPr>
        <p:txBody>
          <a:bodyPr wrap="square" anchor="ctr">
            <a:spAutoFit/>
          </a:bodyPr>
          <a:lstStyle/>
          <a:p>
            <a:pPr>
              <a:lnSpc>
                <a:spcPct val="200000"/>
              </a:lnSpc>
            </a:pPr>
            <a:r>
              <a:rPr lang="es-ES" sz="3200" b="1" dirty="0"/>
              <a:t>Modelo: </a:t>
            </a:r>
            <a:r>
              <a:rPr lang="es-ES" sz="2400" dirty="0"/>
              <a:t>Imp de vars basada en  permutaciones permutación</a:t>
            </a:r>
            <a:endParaRPr lang="es-ES" sz="3200" dirty="0"/>
          </a:p>
        </p:txBody>
      </p:sp>
      <p:pic>
        <p:nvPicPr>
          <p:cNvPr id="4" name="Imagen 3">
            <a:extLst>
              <a:ext uri="{FF2B5EF4-FFF2-40B4-BE49-F238E27FC236}">
                <a16:creationId xmlns:a16="http://schemas.microsoft.com/office/drawing/2014/main" id="{67326135-AAA1-6F12-1B97-CF74A7486610}"/>
              </a:ext>
            </a:extLst>
          </p:cNvPr>
          <p:cNvPicPr>
            <a:picLocks noChangeAspect="1"/>
          </p:cNvPicPr>
          <p:nvPr/>
        </p:nvPicPr>
        <p:blipFill>
          <a:blip r:embed="rId2"/>
          <a:stretch>
            <a:fillRect/>
          </a:stretch>
        </p:blipFill>
        <p:spPr>
          <a:xfrm>
            <a:off x="6886668" y="1568738"/>
            <a:ext cx="4185720" cy="4558422"/>
          </a:xfrm>
          <a:prstGeom prst="rect">
            <a:avLst/>
          </a:prstGeom>
        </p:spPr>
      </p:pic>
      <p:sp>
        <p:nvSpPr>
          <p:cNvPr id="3" name="CuadroTexto 2">
            <a:extLst>
              <a:ext uri="{FF2B5EF4-FFF2-40B4-BE49-F238E27FC236}">
                <a16:creationId xmlns:a16="http://schemas.microsoft.com/office/drawing/2014/main" id="{97B9C4C6-FC86-12CC-9C19-76167205406C}"/>
              </a:ext>
            </a:extLst>
          </p:cNvPr>
          <p:cNvSpPr txBox="1"/>
          <p:nvPr/>
        </p:nvSpPr>
        <p:spPr>
          <a:xfrm>
            <a:off x="733299" y="1624610"/>
            <a:ext cx="6153369" cy="4108176"/>
          </a:xfrm>
          <a:prstGeom prst="rect">
            <a:avLst/>
          </a:prstGeom>
          <a:noFill/>
        </p:spPr>
        <p:txBody>
          <a:bodyPr wrap="square" numCol="1">
            <a:spAutoFit/>
          </a:bodyPr>
          <a:lstStyle/>
          <a:p>
            <a:pPr lvl="0" algn="l" rtl="0">
              <a:lnSpc>
                <a:spcPct val="150000"/>
              </a:lnSpc>
              <a:spcBef>
                <a:spcPts val="0"/>
              </a:spcBef>
              <a:spcAft>
                <a:spcPts val="0"/>
              </a:spcAft>
            </a:pPr>
            <a:r>
              <a:rPr lang="es-ES" sz="1600" dirty="0"/>
              <a:t>Se pueden comparar los modelos de distinto tipo pues no depende del tipo de algoritmo sino la pérdida de calidad predictiva respecto a una métrica o </a:t>
            </a:r>
            <a:r>
              <a:rPr lang="es-ES" sz="1600" b="1" dirty="0"/>
              <a:t>función de pérdida</a:t>
            </a:r>
            <a:r>
              <a:rPr lang="es-ES" sz="1600" dirty="0"/>
              <a:t>.</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Tal como se mencionó previamente se debe poseer el modelo base y la evaluación de la métrica de este modelo. AUC, RMSE, etc. y luego comenzar con el proceso iterativo.</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Función de pérdida: A mayor valor es malo para el ejercicio. Ejemplo RMSE es una función de pérdida. ¿AUC es función de pérdida?</a:t>
            </a:r>
            <a:endParaRPr lang="es-ES" sz="1400" dirty="0"/>
          </a:p>
        </p:txBody>
      </p:sp>
    </p:spTree>
    <p:extLst>
      <p:ext uri="{BB962C8B-B14F-4D97-AF65-F5344CB8AC3E}">
        <p14:creationId xmlns:p14="http://schemas.microsoft.com/office/powerpoint/2010/main" val="4216561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0" y="597522"/>
            <a:ext cx="10855135" cy="920445"/>
          </a:xfrm>
          <a:prstGeom prst="rect">
            <a:avLst/>
          </a:prstGeom>
          <a:noFill/>
        </p:spPr>
        <p:txBody>
          <a:bodyPr wrap="square" anchor="ctr">
            <a:spAutoFit/>
          </a:bodyPr>
          <a:lstStyle/>
          <a:p>
            <a:pPr>
              <a:lnSpc>
                <a:spcPct val="200000"/>
              </a:lnSpc>
            </a:pPr>
            <a:r>
              <a:rPr lang="es-ES" sz="3200" b="1" dirty="0"/>
              <a:t>Modelo: </a:t>
            </a:r>
            <a:r>
              <a:rPr lang="es-ES" sz="3200" dirty="0"/>
              <a:t>Herramienta</a:t>
            </a:r>
            <a:r>
              <a:rPr lang="es-ES" sz="3200" b="1" dirty="0"/>
              <a:t> </a:t>
            </a:r>
            <a:r>
              <a:rPr lang="es-ES" sz="3200" dirty="0"/>
              <a:t>DALEX  </a:t>
            </a:r>
          </a:p>
        </p:txBody>
      </p:sp>
      <p:sp>
        <p:nvSpPr>
          <p:cNvPr id="3" name="CuadroTexto 2">
            <a:extLst>
              <a:ext uri="{FF2B5EF4-FFF2-40B4-BE49-F238E27FC236}">
                <a16:creationId xmlns:a16="http://schemas.microsoft.com/office/drawing/2014/main" id="{97B9C4C6-FC86-12CC-9C19-76167205406C}"/>
              </a:ext>
            </a:extLst>
          </p:cNvPr>
          <p:cNvSpPr txBox="1"/>
          <p:nvPr/>
        </p:nvSpPr>
        <p:spPr>
          <a:xfrm>
            <a:off x="733300" y="1624610"/>
            <a:ext cx="5097132" cy="2959849"/>
          </a:xfrm>
          <a:prstGeom prst="rect">
            <a:avLst/>
          </a:prstGeom>
          <a:noFill/>
        </p:spPr>
        <p:txBody>
          <a:bodyPr wrap="square" numCol="1">
            <a:spAutoFit/>
          </a:bodyPr>
          <a:lstStyle/>
          <a:p>
            <a:pPr lvl="0" algn="l" rtl="0">
              <a:lnSpc>
                <a:spcPct val="150000"/>
              </a:lnSpc>
              <a:spcBef>
                <a:spcPts val="0"/>
              </a:spcBef>
              <a:spcAft>
                <a:spcPts val="0"/>
              </a:spcAft>
            </a:pPr>
            <a:r>
              <a:rPr lang="es-ES" sz="1600" dirty="0"/>
              <a:t>Del acrónimo </a:t>
            </a:r>
            <a:r>
              <a:rPr lang="es-ES" sz="1600" dirty="0" err="1"/>
              <a:t>mo</a:t>
            </a:r>
            <a:r>
              <a:rPr lang="es-ES" sz="1600" b="1" dirty="0" err="1"/>
              <a:t>D</a:t>
            </a:r>
            <a:r>
              <a:rPr lang="es-ES" sz="1600" dirty="0" err="1"/>
              <a:t>el</a:t>
            </a:r>
            <a:r>
              <a:rPr lang="es-ES" sz="1600" dirty="0"/>
              <a:t> </a:t>
            </a:r>
            <a:r>
              <a:rPr lang="es-ES" sz="1600" b="1" dirty="0" err="1"/>
              <a:t>A</a:t>
            </a:r>
            <a:r>
              <a:rPr lang="es-ES" sz="1600" dirty="0" err="1"/>
              <a:t>gnostic</a:t>
            </a:r>
            <a:r>
              <a:rPr lang="es-ES" sz="1600" dirty="0"/>
              <a:t> </a:t>
            </a:r>
            <a:r>
              <a:rPr lang="es-ES" sz="1600" b="1" dirty="0" err="1"/>
              <a:t>L</a:t>
            </a:r>
            <a:r>
              <a:rPr lang="es-ES" sz="1600" dirty="0" err="1"/>
              <a:t>anguage</a:t>
            </a:r>
            <a:r>
              <a:rPr lang="es-ES" sz="1600" dirty="0"/>
              <a:t> </a:t>
            </a:r>
            <a:r>
              <a:rPr lang="es-ES" sz="1600" dirty="0" err="1"/>
              <a:t>for</a:t>
            </a:r>
            <a:r>
              <a:rPr lang="es-ES" sz="1600" dirty="0"/>
              <a:t> </a:t>
            </a:r>
            <a:r>
              <a:rPr lang="es-ES" sz="1600" b="1" dirty="0" err="1"/>
              <a:t>E</a:t>
            </a:r>
            <a:r>
              <a:rPr lang="es-ES" sz="1600" dirty="0" err="1"/>
              <a:t>xploration</a:t>
            </a:r>
            <a:r>
              <a:rPr lang="es-ES" sz="1600" dirty="0"/>
              <a:t> and </a:t>
            </a:r>
            <a:r>
              <a:rPr lang="es-ES" sz="1600" dirty="0" err="1"/>
              <a:t>e</a:t>
            </a:r>
            <a:r>
              <a:rPr lang="es-ES" sz="1600" b="1" dirty="0" err="1"/>
              <a:t>X</a:t>
            </a:r>
            <a:r>
              <a:rPr lang="es-ES" sz="1600" dirty="0" err="1"/>
              <a:t>planation</a:t>
            </a:r>
            <a:r>
              <a:rPr lang="es-ES" sz="1600" dirty="0"/>
              <a:t>.</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Paquete de R y Python para explicar modelos predictivos.</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Libro: https://ema.drwhy.ai/</a:t>
            </a:r>
          </a:p>
          <a:p>
            <a:pPr lvl="0" algn="l" rtl="0">
              <a:lnSpc>
                <a:spcPct val="150000"/>
              </a:lnSpc>
              <a:spcBef>
                <a:spcPts val="0"/>
              </a:spcBef>
              <a:spcAft>
                <a:spcPts val="0"/>
              </a:spcAft>
            </a:pPr>
            <a:endParaRPr lang="es-ES" sz="1400" dirty="0"/>
          </a:p>
        </p:txBody>
      </p:sp>
      <p:pic>
        <p:nvPicPr>
          <p:cNvPr id="2050" name="Picture 2">
            <a:extLst>
              <a:ext uri="{FF2B5EF4-FFF2-40B4-BE49-F238E27FC236}">
                <a16:creationId xmlns:a16="http://schemas.microsoft.com/office/drawing/2014/main" id="{887DE59D-D455-DFE1-7343-355DCAA3C5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54891" y="2018037"/>
            <a:ext cx="5313378" cy="3898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7454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0" y="597522"/>
            <a:ext cx="10855135" cy="920445"/>
          </a:xfrm>
          <a:prstGeom prst="rect">
            <a:avLst/>
          </a:prstGeom>
          <a:noFill/>
        </p:spPr>
        <p:txBody>
          <a:bodyPr wrap="square" anchor="ctr">
            <a:spAutoFit/>
          </a:bodyPr>
          <a:lstStyle/>
          <a:p>
            <a:pPr>
              <a:lnSpc>
                <a:spcPct val="200000"/>
              </a:lnSpc>
            </a:pPr>
            <a:r>
              <a:rPr lang="es-ES" sz="3200" b="1" dirty="0"/>
              <a:t>Modelo: </a:t>
            </a:r>
            <a:r>
              <a:rPr lang="es-ES" sz="3200" dirty="0"/>
              <a:t>Ejercicio</a:t>
            </a:r>
          </a:p>
        </p:txBody>
      </p:sp>
      <p:sp>
        <p:nvSpPr>
          <p:cNvPr id="2" name="CuadroTexto 1">
            <a:extLst>
              <a:ext uri="{FF2B5EF4-FFF2-40B4-BE49-F238E27FC236}">
                <a16:creationId xmlns:a16="http://schemas.microsoft.com/office/drawing/2014/main" id="{7918C32A-93B6-524B-9C81-915491970E46}"/>
              </a:ext>
            </a:extLst>
          </p:cNvPr>
          <p:cNvSpPr txBox="1"/>
          <p:nvPr/>
        </p:nvSpPr>
        <p:spPr>
          <a:xfrm>
            <a:off x="733302" y="1624610"/>
            <a:ext cx="10583530" cy="1984518"/>
          </a:xfrm>
          <a:prstGeom prst="rect">
            <a:avLst/>
          </a:prstGeom>
          <a:noFill/>
        </p:spPr>
        <p:txBody>
          <a:bodyPr wrap="square" numCol="1">
            <a:spAutoFit/>
          </a:bodyPr>
          <a:lstStyle/>
          <a:p>
            <a:pPr lvl="0" algn="l" rtl="0">
              <a:lnSpc>
                <a:spcPct val="200000"/>
              </a:lnSpc>
              <a:spcBef>
                <a:spcPts val="0"/>
              </a:spcBef>
              <a:spcAft>
                <a:spcPts val="0"/>
              </a:spcAft>
            </a:pPr>
            <a:r>
              <a:rPr lang="es-ES" sz="1600" dirty="0"/>
              <a:t>Revisar el script “08-importancia-variables.R”</a:t>
            </a:r>
          </a:p>
          <a:p>
            <a:pPr lvl="0" algn="l" rtl="0">
              <a:lnSpc>
                <a:spcPct val="200000"/>
              </a:lnSpc>
              <a:spcBef>
                <a:spcPts val="0"/>
              </a:spcBef>
              <a:spcAft>
                <a:spcPts val="0"/>
              </a:spcAft>
            </a:pPr>
            <a:endParaRPr lang="es-ES" sz="1600" u="none" strike="noStrike" kern="1200" dirty="0">
              <a:solidFill>
                <a:schemeClr val="dk1"/>
              </a:solidFill>
              <a:effectLst/>
              <a:latin typeface="+mn-lt"/>
              <a:ea typeface="+mn-ea"/>
              <a:cs typeface="+mn-cs"/>
            </a:endParaRPr>
          </a:p>
          <a:p>
            <a:pPr marL="342900" lvl="0" indent="-342900" algn="l" rtl="0">
              <a:lnSpc>
                <a:spcPct val="200000"/>
              </a:lnSpc>
              <a:spcBef>
                <a:spcPts val="0"/>
              </a:spcBef>
              <a:spcAft>
                <a:spcPts val="0"/>
              </a:spcAft>
              <a:buFont typeface="+mj-lt"/>
              <a:buAutoNum type="arabicPeriod"/>
            </a:pPr>
            <a:r>
              <a:rPr lang="es-ES" sz="1600" u="none" strike="noStrike" kern="1200" dirty="0">
                <a:solidFill>
                  <a:schemeClr val="dk1"/>
                </a:solidFill>
                <a:effectLst/>
                <a:latin typeface="+mn-lt"/>
                <a:ea typeface="+mn-ea"/>
                <a:cs typeface="+mn-cs"/>
              </a:rPr>
              <a:t>Hablar de los datos, dar contexto.</a:t>
            </a:r>
          </a:p>
          <a:p>
            <a:pPr marL="342900" lvl="0" indent="-342900" algn="l" rtl="0">
              <a:lnSpc>
                <a:spcPct val="200000"/>
              </a:lnSpc>
              <a:spcBef>
                <a:spcPts val="0"/>
              </a:spcBef>
              <a:spcAft>
                <a:spcPts val="0"/>
              </a:spcAft>
              <a:buFont typeface="+mj-lt"/>
              <a:buAutoNum type="arabicPeriod"/>
            </a:pPr>
            <a:r>
              <a:rPr lang="es-ES" sz="1600" dirty="0">
                <a:solidFill>
                  <a:schemeClr val="dk1"/>
                </a:solidFill>
              </a:rPr>
              <a:t>Revisar script e implementar los datos con MNIST.</a:t>
            </a:r>
          </a:p>
        </p:txBody>
      </p:sp>
    </p:spTree>
    <p:extLst>
      <p:ext uri="{BB962C8B-B14F-4D97-AF65-F5344CB8AC3E}">
        <p14:creationId xmlns:p14="http://schemas.microsoft.com/office/powerpoint/2010/main" val="2533640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Marcador de posición de imagen 11" descr="Un conjunto de letras blancas en un fondo blanco&#10;&#10;Descripción generada automáticamente con confianza media">
            <a:extLst>
              <a:ext uri="{FF2B5EF4-FFF2-40B4-BE49-F238E27FC236}">
                <a16:creationId xmlns:a16="http://schemas.microsoft.com/office/drawing/2014/main" id="{80355F30-EA98-37D5-ED88-42E326EC183F}"/>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39728" r="39728"/>
          <a:stretch>
            <a:fillRect/>
          </a:stretch>
        </p:blipFill>
        <p:spPr/>
      </p:pic>
      <p:pic>
        <p:nvPicPr>
          <p:cNvPr id="15" name="Marcador de posición de imagen 14" descr="Imagen que contiene Dibujo de ingeniería&#10;&#10;Descripción generada automáticamente">
            <a:extLst>
              <a:ext uri="{FF2B5EF4-FFF2-40B4-BE49-F238E27FC236}">
                <a16:creationId xmlns:a16="http://schemas.microsoft.com/office/drawing/2014/main" id="{BD9567B1-FB99-532B-6DA5-30DE1B6FB905}"/>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39362" r="39362"/>
          <a:stretch>
            <a:fillRect/>
          </a:stretch>
        </p:blipFill>
        <p:spPr/>
      </p:pic>
      <p:pic>
        <p:nvPicPr>
          <p:cNvPr id="10" name="Marcador de posición de imagen 9" descr="Un dibujo de un pizarrón&#10;&#10;Descripción generada automáticamente con confianza baja">
            <a:extLst>
              <a:ext uri="{FF2B5EF4-FFF2-40B4-BE49-F238E27FC236}">
                <a16:creationId xmlns:a16="http://schemas.microsoft.com/office/drawing/2014/main" id="{274DA18A-F05B-3F20-3854-EE6CFACB16F6}"/>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39362" r="39362"/>
          <a:stretch>
            <a:fillRect/>
          </a:stretch>
        </p:blipFill>
        <p:spPr/>
      </p:pic>
      <p:sp>
        <p:nvSpPr>
          <p:cNvPr id="5" name="Rectángulo 4">
            <a:extLst>
              <a:ext uri="{FF2B5EF4-FFF2-40B4-BE49-F238E27FC236}">
                <a16:creationId xmlns:a16="http://schemas.microsoft.com/office/drawing/2014/main" id="{6E19920A-FCF3-4BA3-BBD1-A56B54B0B70A}"/>
              </a:ext>
            </a:extLst>
          </p:cNvPr>
          <p:cNvSpPr/>
          <p:nvPr/>
        </p:nvSpPr>
        <p:spPr>
          <a:xfrm>
            <a:off x="279918" y="1950098"/>
            <a:ext cx="4767943" cy="3405673"/>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CL" dirty="0"/>
          </a:p>
        </p:txBody>
      </p:sp>
      <p:sp>
        <p:nvSpPr>
          <p:cNvPr id="6" name="Rectángulo 5">
            <a:extLst>
              <a:ext uri="{FF2B5EF4-FFF2-40B4-BE49-F238E27FC236}">
                <a16:creationId xmlns:a16="http://schemas.microsoft.com/office/drawing/2014/main" id="{5C93F739-76F3-4AEB-9BB9-C6E16B7F81F4}"/>
              </a:ext>
            </a:extLst>
          </p:cNvPr>
          <p:cNvSpPr/>
          <p:nvPr/>
        </p:nvSpPr>
        <p:spPr>
          <a:xfrm>
            <a:off x="279918" y="1950097"/>
            <a:ext cx="144000" cy="3405673"/>
          </a:xfrm>
          <a:prstGeom prst="rect">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CL" dirty="0"/>
          </a:p>
        </p:txBody>
      </p:sp>
      <p:sp>
        <p:nvSpPr>
          <p:cNvPr id="7" name="CuadroTexto 6">
            <a:extLst>
              <a:ext uri="{FF2B5EF4-FFF2-40B4-BE49-F238E27FC236}">
                <a16:creationId xmlns:a16="http://schemas.microsoft.com/office/drawing/2014/main" id="{81FD2E5F-D0ED-4BAA-9A6B-2C6BEC22BB1D}"/>
              </a:ext>
            </a:extLst>
          </p:cNvPr>
          <p:cNvSpPr txBox="1"/>
          <p:nvPr/>
        </p:nvSpPr>
        <p:spPr>
          <a:xfrm>
            <a:off x="625149" y="2263802"/>
            <a:ext cx="4077477" cy="872034"/>
          </a:xfrm>
          <a:prstGeom prst="rect">
            <a:avLst/>
          </a:prstGeom>
          <a:noFill/>
        </p:spPr>
        <p:txBody>
          <a:bodyPr wrap="square" lIns="0" tIns="0" rIns="0" bIns="0" rtlCol="0">
            <a:spAutoFit/>
          </a:bodyPr>
          <a:lstStyle/>
          <a:p>
            <a:pPr>
              <a:lnSpc>
                <a:spcPts val="3400"/>
              </a:lnSpc>
            </a:pPr>
            <a:r>
              <a:rPr lang="es-ES" sz="3000" b="1" dirty="0">
                <a:solidFill>
                  <a:schemeClr val="bg1"/>
                </a:solidFill>
              </a:rPr>
              <a:t>Visualización de Datos Aplicada</a:t>
            </a:r>
            <a:endParaRPr lang="es-CL" sz="3000" b="1" dirty="0">
              <a:solidFill>
                <a:schemeClr val="bg1"/>
              </a:solidFill>
            </a:endParaRPr>
          </a:p>
        </p:txBody>
      </p:sp>
      <p:sp>
        <p:nvSpPr>
          <p:cNvPr id="9" name="CuadroTexto 8">
            <a:extLst>
              <a:ext uri="{FF2B5EF4-FFF2-40B4-BE49-F238E27FC236}">
                <a16:creationId xmlns:a16="http://schemas.microsoft.com/office/drawing/2014/main" id="{17130157-68DA-41E8-89CF-F50461673836}"/>
              </a:ext>
            </a:extLst>
          </p:cNvPr>
          <p:cNvSpPr txBox="1"/>
          <p:nvPr/>
        </p:nvSpPr>
        <p:spPr>
          <a:xfrm>
            <a:off x="625149" y="4522136"/>
            <a:ext cx="4077477" cy="564257"/>
          </a:xfrm>
          <a:prstGeom prst="rect">
            <a:avLst/>
          </a:prstGeom>
          <a:noFill/>
        </p:spPr>
        <p:txBody>
          <a:bodyPr wrap="square" lIns="0" tIns="0" rIns="0" bIns="0" rtlCol="0">
            <a:spAutoFit/>
          </a:bodyPr>
          <a:lstStyle/>
          <a:p>
            <a:pPr>
              <a:lnSpc>
                <a:spcPts val="2200"/>
              </a:lnSpc>
            </a:pPr>
            <a:r>
              <a:rPr lang="es-ES" sz="1400" b="0" dirty="0">
                <a:solidFill>
                  <a:schemeClr val="bg1"/>
                </a:solidFill>
              </a:rPr>
              <a:t>Profesor:</a:t>
            </a:r>
            <a:br>
              <a:rPr lang="es-ES" sz="1600" b="1" dirty="0">
                <a:solidFill>
                  <a:schemeClr val="bg1"/>
                </a:solidFill>
              </a:rPr>
            </a:br>
            <a:r>
              <a:rPr lang="es-ES" b="1" dirty="0">
                <a:solidFill>
                  <a:schemeClr val="bg1"/>
                </a:solidFill>
              </a:rPr>
              <a:t>Joshua Kunst Fuentes</a:t>
            </a:r>
            <a:endParaRPr lang="es-CL" b="1" dirty="0">
              <a:solidFill>
                <a:schemeClr val="bg1"/>
              </a:solidFill>
            </a:endParaRPr>
          </a:p>
        </p:txBody>
      </p:sp>
      <p:sp>
        <p:nvSpPr>
          <p:cNvPr id="2" name="CuadroTexto 1">
            <a:extLst>
              <a:ext uri="{FF2B5EF4-FFF2-40B4-BE49-F238E27FC236}">
                <a16:creationId xmlns:a16="http://schemas.microsoft.com/office/drawing/2014/main" id="{ACF8086C-E340-A6CE-356C-D723493A5ADE}"/>
              </a:ext>
            </a:extLst>
          </p:cNvPr>
          <p:cNvSpPr txBox="1"/>
          <p:nvPr/>
        </p:nvSpPr>
        <p:spPr>
          <a:xfrm>
            <a:off x="625149" y="3239081"/>
            <a:ext cx="4272776" cy="1179810"/>
          </a:xfrm>
          <a:prstGeom prst="rect">
            <a:avLst/>
          </a:prstGeom>
          <a:noFill/>
        </p:spPr>
        <p:txBody>
          <a:bodyPr wrap="square" lIns="0" tIns="0" rIns="0" bIns="0" rtlCol="0">
            <a:spAutoFit/>
          </a:bodyPr>
          <a:lstStyle/>
          <a:p>
            <a:pPr>
              <a:lnSpc>
                <a:spcPts val="2300"/>
              </a:lnSpc>
            </a:pPr>
            <a:r>
              <a:rPr lang="pt-BR" sz="2000" b="1" dirty="0">
                <a:solidFill>
                  <a:schemeClr val="accent1">
                    <a:lumMod val="20000"/>
                    <a:lumOff val="80000"/>
                  </a:schemeClr>
                </a:solidFill>
              </a:rPr>
              <a:t>Clase 8</a:t>
            </a:r>
          </a:p>
          <a:p>
            <a:pPr>
              <a:lnSpc>
                <a:spcPts val="2300"/>
              </a:lnSpc>
            </a:pPr>
            <a:r>
              <a:rPr lang="pt-BR" sz="2000" b="1" dirty="0">
                <a:solidFill>
                  <a:schemeClr val="accent1">
                    <a:lumMod val="20000"/>
                    <a:lumOff val="80000"/>
                  </a:schemeClr>
                </a:solidFill>
              </a:rPr>
              <a:t>Aplicaciones</a:t>
            </a:r>
          </a:p>
          <a:p>
            <a:pPr>
              <a:lnSpc>
                <a:spcPts val="2300"/>
              </a:lnSpc>
            </a:pPr>
            <a:r>
              <a:rPr lang="pt-BR" sz="2000" b="1" dirty="0">
                <a:solidFill>
                  <a:schemeClr val="accent1">
                    <a:lumMod val="20000"/>
                    <a:lumOff val="80000"/>
                  </a:schemeClr>
                </a:solidFill>
              </a:rPr>
              <a:t>Reducción dimensionalidad</a:t>
            </a:r>
          </a:p>
          <a:p>
            <a:pPr>
              <a:lnSpc>
                <a:spcPts val="2300"/>
              </a:lnSpc>
            </a:pPr>
            <a:r>
              <a:rPr lang="es-CL" sz="2000" b="1" dirty="0">
                <a:solidFill>
                  <a:schemeClr val="accent1">
                    <a:lumMod val="20000"/>
                    <a:lumOff val="80000"/>
                  </a:schemeClr>
                </a:solidFill>
              </a:rPr>
              <a:t>Visualización</a:t>
            </a:r>
            <a:r>
              <a:rPr lang="pt-BR" sz="2000" b="1" dirty="0">
                <a:solidFill>
                  <a:schemeClr val="accent1">
                    <a:lumMod val="20000"/>
                    <a:lumOff val="80000"/>
                  </a:schemeClr>
                </a:solidFill>
              </a:rPr>
              <a:t> Modelos Predictivos</a:t>
            </a:r>
            <a:endParaRPr lang="es-CL" sz="2000" b="1" dirty="0">
              <a:solidFill>
                <a:schemeClr val="accent1">
                  <a:lumMod val="20000"/>
                  <a:lumOff val="80000"/>
                </a:schemeClr>
              </a:solidFill>
            </a:endParaRPr>
          </a:p>
        </p:txBody>
      </p:sp>
    </p:spTree>
    <p:extLst>
      <p:ext uri="{BB962C8B-B14F-4D97-AF65-F5344CB8AC3E}">
        <p14:creationId xmlns:p14="http://schemas.microsoft.com/office/powerpoint/2010/main" val="38064715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F49B74-E007-496D-ABBE-A17E2ED5765F}"/>
              </a:ext>
            </a:extLst>
          </p:cNvPr>
          <p:cNvSpPr>
            <a:spLocks noGrp="1"/>
          </p:cNvSpPr>
          <p:nvPr>
            <p:ph type="ctrTitle"/>
          </p:nvPr>
        </p:nvSpPr>
        <p:spPr>
          <a:xfrm>
            <a:off x="712578" y="922194"/>
            <a:ext cx="5519780" cy="339239"/>
          </a:xfrm>
        </p:spPr>
        <p:txBody>
          <a:bodyPr>
            <a:normAutofit fontScale="90000"/>
          </a:bodyPr>
          <a:lstStyle/>
          <a:p>
            <a:r>
              <a:rPr lang="es-ES" b="0" dirty="0"/>
              <a:t>Programa </a:t>
            </a:r>
            <a:endParaRPr lang="es-CL" b="0" dirty="0"/>
          </a:p>
        </p:txBody>
      </p:sp>
      <p:sp>
        <p:nvSpPr>
          <p:cNvPr id="4" name="Marcador de texto 3">
            <a:extLst>
              <a:ext uri="{FF2B5EF4-FFF2-40B4-BE49-F238E27FC236}">
                <a16:creationId xmlns:a16="http://schemas.microsoft.com/office/drawing/2014/main" id="{A0DC2E76-B6EF-46E8-BBA7-08C0FF52C638}"/>
              </a:ext>
            </a:extLst>
          </p:cNvPr>
          <p:cNvSpPr>
            <a:spLocks noGrp="1"/>
          </p:cNvSpPr>
          <p:nvPr>
            <p:ph type="body" idx="10"/>
          </p:nvPr>
        </p:nvSpPr>
        <p:spPr>
          <a:xfrm>
            <a:off x="712577" y="2013908"/>
            <a:ext cx="11106890" cy="4395518"/>
          </a:xfrm>
        </p:spPr>
        <p:txBody>
          <a:bodyPr/>
          <a:lstStyle/>
          <a:p>
            <a:pPr marL="457200" indent="-457200">
              <a:lnSpc>
                <a:spcPct val="150000"/>
              </a:lnSpc>
              <a:buFont typeface="+mj-lt"/>
              <a:buAutoNum type="arabicPeriod"/>
            </a:pPr>
            <a:r>
              <a:rPr lang="es-ES" sz="1600" dirty="0"/>
              <a:t>Bienvenida. Conocernos. Historia. Definiciones. Ejemplos.</a:t>
            </a:r>
          </a:p>
          <a:p>
            <a:pPr marL="457200" indent="-457200">
              <a:lnSpc>
                <a:spcPct val="150000"/>
              </a:lnSpc>
              <a:buFont typeface="+mj-lt"/>
              <a:buAutoNum type="arabicPeriod"/>
            </a:pPr>
            <a:r>
              <a:rPr lang="es-ES" sz="1600" dirty="0"/>
              <a:t>Marco teórico: Framework de visualización WWH. T.Munzner</a:t>
            </a:r>
          </a:p>
          <a:p>
            <a:pPr marL="457200" indent="-457200">
              <a:lnSpc>
                <a:spcPct val="150000"/>
              </a:lnSpc>
              <a:buFont typeface="+mj-lt"/>
              <a:buAutoNum type="arabicPeriod"/>
            </a:pPr>
            <a:r>
              <a:rPr lang="es-ES" sz="1600" dirty="0"/>
              <a:t>HOW: Marcas y Señales, codificación Visual/Grammar of graphics/ggplot2, plotnine</a:t>
            </a:r>
          </a:p>
          <a:p>
            <a:pPr marL="457200" indent="-457200">
              <a:lnSpc>
                <a:spcPct val="150000"/>
              </a:lnSpc>
              <a:buFont typeface="+mj-lt"/>
              <a:buAutoNum type="arabicPeriod"/>
            </a:pPr>
            <a:r>
              <a:rPr lang="es-ES" sz="1600" dirty="0"/>
              <a:t>Clase práctica “Visualización de Tablas”. </a:t>
            </a:r>
          </a:p>
          <a:p>
            <a:pPr marL="457200" indent="-457200">
              <a:lnSpc>
                <a:spcPct val="150000"/>
              </a:lnSpc>
              <a:buFont typeface="+mj-lt"/>
              <a:buAutoNum type="arabicPeriod"/>
            </a:pPr>
            <a:r>
              <a:rPr lang="es-ES" sz="1600" dirty="0"/>
              <a:t>Colores. Buenas Prácticas. Espacio Preguntas Previo Evaluación. </a:t>
            </a:r>
            <a:endParaRPr lang="es-ES" sz="1600" i="1" dirty="0"/>
          </a:p>
          <a:p>
            <a:pPr marL="457200" indent="-457200">
              <a:lnSpc>
                <a:spcPct val="150000"/>
              </a:lnSpc>
              <a:buFont typeface="+mj-lt"/>
              <a:buAutoNum type="arabicPeriod"/>
            </a:pPr>
            <a:r>
              <a:rPr lang="es-ES" sz="1600" dirty="0"/>
              <a:t>Interactividad / HTMLWidgets.</a:t>
            </a:r>
          </a:p>
          <a:p>
            <a:pPr marL="457200" indent="-457200">
              <a:lnSpc>
                <a:spcPct val="150000"/>
              </a:lnSpc>
              <a:buFont typeface="+mj-lt"/>
              <a:buAutoNum type="arabicPeriod"/>
            </a:pPr>
            <a:r>
              <a:rPr lang="es-ES" sz="1600" dirty="0"/>
              <a:t>Dashboards. Flexdashboard, Shiny.</a:t>
            </a:r>
          </a:p>
          <a:p>
            <a:pPr marL="457200" indent="-457200">
              <a:lnSpc>
                <a:spcPct val="150000"/>
              </a:lnSpc>
              <a:buFont typeface="+mj-lt"/>
              <a:buAutoNum type="arabicPeriod"/>
            </a:pPr>
            <a:r>
              <a:rPr lang="es-ES" sz="1600" b="1" dirty="0"/>
              <a:t>Aplicaciones. Reducción dimensionalidad. Visualización Modelos Predictivos.</a:t>
            </a:r>
          </a:p>
        </p:txBody>
      </p:sp>
    </p:spTree>
    <p:extLst>
      <p:ext uri="{BB962C8B-B14F-4D97-AF65-F5344CB8AC3E}">
        <p14:creationId xmlns:p14="http://schemas.microsoft.com/office/powerpoint/2010/main" val="1928119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D599CF-40D5-4E3F-87F5-7B7E6780DC4D}"/>
              </a:ext>
            </a:extLst>
          </p:cNvPr>
          <p:cNvSpPr>
            <a:spLocks noGrp="1"/>
          </p:cNvSpPr>
          <p:nvPr>
            <p:ph type="ctrTitle"/>
          </p:nvPr>
        </p:nvSpPr>
        <p:spPr>
          <a:xfrm>
            <a:off x="1920136" y="1441938"/>
            <a:ext cx="8351728" cy="3974124"/>
          </a:xfrm>
        </p:spPr>
        <p:txBody>
          <a:bodyPr vert="horz" lIns="91440" tIns="45720" rIns="91440" bIns="45720" rtlCol="0" anchor="ctr">
            <a:normAutofit/>
          </a:bodyPr>
          <a:lstStyle/>
          <a:p>
            <a:pPr algn="ctr">
              <a:lnSpc>
                <a:spcPct val="100000"/>
              </a:lnSpc>
            </a:pPr>
            <a:r>
              <a:rPr lang="es-ES" sz="5400" b="0" dirty="0">
                <a:solidFill>
                  <a:schemeClr val="tx1"/>
                </a:solidFill>
                <a:latin typeface="+mn-lt"/>
                <a:ea typeface="+mn-ea"/>
                <a:cs typeface="+mn-cs"/>
              </a:rPr>
              <a:t>Reducción de Dimensionalidad</a:t>
            </a:r>
            <a:endParaRPr lang="en-US" sz="5400" b="0" dirty="0">
              <a:solidFill>
                <a:schemeClr val="tx1"/>
              </a:solidFill>
              <a:latin typeface="+mn-lt"/>
              <a:ea typeface="+mn-ea"/>
              <a:cs typeface="+mn-cs"/>
            </a:endParaRPr>
          </a:p>
        </p:txBody>
      </p:sp>
    </p:spTree>
    <p:extLst>
      <p:ext uri="{BB962C8B-B14F-4D97-AF65-F5344CB8AC3E}">
        <p14:creationId xmlns:p14="http://schemas.microsoft.com/office/powerpoint/2010/main" val="2795710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6883"/>
            <a:ext cx="10349566" cy="921727"/>
          </a:xfrm>
          <a:prstGeom prst="rect">
            <a:avLst/>
          </a:prstGeom>
          <a:noFill/>
        </p:spPr>
        <p:txBody>
          <a:bodyPr wrap="square" anchor="ctr">
            <a:spAutoFit/>
          </a:bodyPr>
          <a:lstStyle/>
          <a:p>
            <a:pPr>
              <a:lnSpc>
                <a:spcPct val="200000"/>
              </a:lnSpc>
            </a:pPr>
            <a:r>
              <a:rPr lang="es-ES" sz="3200" b="1" dirty="0"/>
              <a:t>Reducción Dimensionalidad</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782706" cy="4477508"/>
          </a:xfrm>
          <a:prstGeom prst="rect">
            <a:avLst/>
          </a:prstGeom>
          <a:noFill/>
        </p:spPr>
        <p:txBody>
          <a:bodyPr wrap="square" numCol="1">
            <a:spAutoFit/>
          </a:bodyPr>
          <a:lstStyle/>
          <a:p>
            <a:pPr lvl="0" algn="l" rtl="0">
              <a:lnSpc>
                <a:spcPct val="150000"/>
              </a:lnSpc>
              <a:spcBef>
                <a:spcPts val="0"/>
              </a:spcBef>
              <a:spcAft>
                <a:spcPts val="0"/>
              </a:spcAft>
            </a:pPr>
            <a:r>
              <a:rPr lang="es-ES" sz="1600" dirty="0"/>
              <a:t>La reducción de dimensionalidad en el análisis de datos simplifica la información al trabajar con menos dimensiones.</a:t>
            </a:r>
          </a:p>
          <a:p>
            <a:pPr marL="742950" lvl="1" indent="-285750">
              <a:lnSpc>
                <a:spcPct val="150000"/>
              </a:lnSpc>
              <a:buFont typeface="Arial" panose="020B0604020202020204" pitchFamily="34" charset="0"/>
              <a:buChar char="•"/>
            </a:pPr>
            <a:r>
              <a:rPr lang="es-ES" sz="1200" b="1" dirty="0"/>
              <a:t>Elimina Ruido</a:t>
            </a:r>
            <a:r>
              <a:rPr lang="es-ES" sz="1200" dirty="0"/>
              <a:t>: Elimina información redundante o ruidosa en los datos.</a:t>
            </a:r>
          </a:p>
          <a:p>
            <a:pPr marL="742950" lvl="1" indent="-285750">
              <a:lnSpc>
                <a:spcPct val="150000"/>
              </a:lnSpc>
              <a:buFont typeface="Arial" panose="020B0604020202020204" pitchFamily="34" charset="0"/>
              <a:buChar char="•"/>
            </a:pPr>
            <a:r>
              <a:rPr lang="es-ES" sz="1200" b="1" dirty="0"/>
              <a:t>Mejora Visualización</a:t>
            </a:r>
            <a:r>
              <a:rPr lang="es-ES" sz="1200" dirty="0"/>
              <a:t>: Facilita representar gráficamente los datos en 2D o 3D.</a:t>
            </a:r>
          </a:p>
          <a:p>
            <a:pPr marL="742950" lvl="1" indent="-285750">
              <a:lnSpc>
                <a:spcPct val="150000"/>
              </a:lnSpc>
              <a:buFont typeface="Arial" panose="020B0604020202020204" pitchFamily="34" charset="0"/>
              <a:buChar char="•"/>
            </a:pPr>
            <a:r>
              <a:rPr lang="es-ES" sz="1200" b="1" dirty="0"/>
              <a:t>Eficiencia Computacional</a:t>
            </a:r>
            <a:r>
              <a:rPr lang="es-ES" sz="1200" dirty="0"/>
              <a:t>: Mejora el rendimiento de algoritmos al operar en un espacio de menor dimensión.</a:t>
            </a:r>
          </a:p>
          <a:p>
            <a:pPr marL="742950" lvl="1" indent="-285750">
              <a:lnSpc>
                <a:spcPct val="150000"/>
              </a:lnSpc>
              <a:buFont typeface="Arial" panose="020B0604020202020204" pitchFamily="34" charset="0"/>
              <a:buChar char="•"/>
            </a:pPr>
            <a:r>
              <a:rPr lang="es-ES" sz="1200" b="1" dirty="0"/>
              <a:t>Elimina Redundancia</a:t>
            </a:r>
            <a:r>
              <a:rPr lang="es-ES" sz="1200" dirty="0"/>
              <a:t>: Identifica y elimina variables correlacionadas.</a:t>
            </a:r>
          </a:p>
          <a:p>
            <a:pPr marL="742950" lvl="1" indent="-285750">
              <a:lnSpc>
                <a:spcPct val="150000"/>
              </a:lnSpc>
              <a:buFont typeface="Arial" panose="020B0604020202020204" pitchFamily="34" charset="0"/>
              <a:buChar char="•"/>
            </a:pPr>
            <a:r>
              <a:rPr lang="es-ES" sz="1200" b="1" dirty="0"/>
              <a:t>Mejora Interpretación</a:t>
            </a:r>
            <a:r>
              <a:rPr lang="es-ES" sz="1200" dirty="0"/>
              <a:t>: Facilita la interpretación y comunicación de resultados.</a:t>
            </a:r>
          </a:p>
          <a:p>
            <a:pPr marL="742950" lvl="1" indent="-285750">
              <a:lnSpc>
                <a:spcPct val="150000"/>
              </a:lnSpc>
              <a:buFont typeface="Arial" panose="020B0604020202020204" pitchFamily="34" charset="0"/>
              <a:buChar char="•"/>
            </a:pPr>
            <a:r>
              <a:rPr lang="es-ES" sz="1200" b="1" dirty="0"/>
              <a:t>Preparación de Datos</a:t>
            </a:r>
            <a:r>
              <a:rPr lang="es-ES" sz="1200" dirty="0"/>
              <a:t>: Simplifica la preparación y manipulación de datos.</a:t>
            </a:r>
          </a:p>
          <a:p>
            <a:pPr marL="742950" lvl="1" indent="-285750">
              <a:lnSpc>
                <a:spcPct val="150000"/>
              </a:lnSpc>
              <a:buFont typeface="Arial" panose="020B0604020202020204" pitchFamily="34" charset="0"/>
              <a:buChar char="•"/>
            </a:pPr>
            <a:r>
              <a:rPr lang="es-ES" sz="1200" b="1" dirty="0"/>
              <a:t>Beneficia Aprendizaje Automático</a:t>
            </a:r>
            <a:r>
              <a:rPr lang="es-ES" sz="1200" dirty="0"/>
              <a:t>: Ayuda a reducir el riesgo de sobreajuste y mejora la generalización de modelos.</a:t>
            </a:r>
          </a:p>
          <a:p>
            <a:pPr marL="285750" lvl="0" indent="-285750" algn="l" rtl="0">
              <a:lnSpc>
                <a:spcPct val="150000"/>
              </a:lnSpc>
              <a:spcBef>
                <a:spcPts val="0"/>
              </a:spcBef>
              <a:spcAft>
                <a:spcPts val="0"/>
              </a:spcAft>
              <a:buFont typeface="Arial" panose="020B0604020202020204" pitchFamily="34" charset="0"/>
              <a:buChar char="•"/>
            </a:pPr>
            <a:endParaRPr lang="es-ES" sz="1200" dirty="0"/>
          </a:p>
          <a:p>
            <a:pPr lvl="0" algn="l" rtl="0">
              <a:lnSpc>
                <a:spcPct val="150000"/>
              </a:lnSpc>
              <a:spcBef>
                <a:spcPts val="0"/>
              </a:spcBef>
              <a:spcAft>
                <a:spcPts val="0"/>
              </a:spcAft>
            </a:pPr>
            <a:r>
              <a:rPr lang="es-ES" sz="1600" dirty="0"/>
              <a:t>Reducir (es </a:t>
            </a:r>
            <a:r>
              <a:rPr lang="es-ES" sz="1600" i="1" dirty="0"/>
              <a:t>eliminar columnas, o en su defecto</a:t>
            </a:r>
            <a:r>
              <a:rPr lang="es-ES" sz="1600" dirty="0"/>
              <a:t>) crear nuevas variables que dependen del resto de datos. Estas pueden ser combinaciones lineales o algo más complejas.</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Técnicas como PCA, t-SNE, UMAP, </a:t>
            </a:r>
            <a:r>
              <a:rPr lang="es-ES" sz="1600" dirty="0" err="1"/>
              <a:t>AutoEncoders</a:t>
            </a:r>
            <a:r>
              <a:rPr lang="es-ES" sz="1600" dirty="0"/>
              <a:t> (redes neuronales) y LDA son opciones.</a:t>
            </a:r>
            <a:endParaRPr lang="es-ES" i="1" dirty="0"/>
          </a:p>
        </p:txBody>
      </p:sp>
    </p:spTree>
    <p:extLst>
      <p:ext uri="{BB962C8B-B14F-4D97-AF65-F5344CB8AC3E}">
        <p14:creationId xmlns:p14="http://schemas.microsoft.com/office/powerpoint/2010/main" val="247425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6883"/>
            <a:ext cx="10349566" cy="921727"/>
          </a:xfrm>
          <a:prstGeom prst="rect">
            <a:avLst/>
          </a:prstGeom>
          <a:noFill/>
        </p:spPr>
        <p:txBody>
          <a:bodyPr wrap="square" anchor="ctr">
            <a:spAutoFit/>
          </a:bodyPr>
          <a:lstStyle/>
          <a:p>
            <a:pPr>
              <a:lnSpc>
                <a:spcPct val="200000"/>
              </a:lnSpc>
            </a:pPr>
            <a:r>
              <a:rPr lang="es-ES" sz="3200" b="1" dirty="0"/>
              <a:t>Reducción Dimensionalidad</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112749" cy="784189"/>
          </a:xfrm>
          <a:prstGeom prst="rect">
            <a:avLst/>
          </a:prstGeom>
          <a:noFill/>
        </p:spPr>
        <p:txBody>
          <a:bodyPr wrap="square" numCol="1">
            <a:spAutoFit/>
          </a:bodyPr>
          <a:lstStyle/>
          <a:p>
            <a:pPr lvl="0" algn="l" rtl="0">
              <a:lnSpc>
                <a:spcPct val="150000"/>
              </a:lnSpc>
              <a:spcBef>
                <a:spcPts val="0"/>
              </a:spcBef>
              <a:spcAft>
                <a:spcPts val="0"/>
              </a:spcAft>
            </a:pPr>
            <a:r>
              <a:rPr lang="es-ES" sz="1600" dirty="0"/>
              <a:t>La reducción de dimensionalidad en el análisis de datos simplifica la información al trabajar con menos dimensiones.</a:t>
            </a:r>
            <a:endParaRPr lang="es-ES" i="1" dirty="0"/>
          </a:p>
        </p:txBody>
      </p:sp>
      <mc:AlternateContent xmlns:mc="http://schemas.openxmlformats.org/markup-compatibility/2006">
        <mc:Choice xmlns:a14="http://schemas.microsoft.com/office/drawing/2010/main" Requires="a14">
          <p:graphicFrame>
            <p:nvGraphicFramePr>
              <p:cNvPr id="3" name="Tabla 2">
                <a:extLst>
                  <a:ext uri="{FF2B5EF4-FFF2-40B4-BE49-F238E27FC236}">
                    <a16:creationId xmlns:a16="http://schemas.microsoft.com/office/drawing/2014/main" id="{F55DA0C0-7E40-B907-2926-2D6557A601D3}"/>
                  </a:ext>
                </a:extLst>
              </p:cNvPr>
              <p:cNvGraphicFramePr>
                <a:graphicFrameLocks noGrp="1"/>
              </p:cNvGraphicFramePr>
              <p:nvPr>
                <p:extLst>
                  <p:ext uri="{D42A27DB-BD31-4B8C-83A1-F6EECF244321}">
                    <p14:modId xmlns:p14="http://schemas.microsoft.com/office/powerpoint/2010/main" val="1968622640"/>
                  </p:ext>
                </p:extLst>
              </p:nvPr>
            </p:nvGraphicFramePr>
            <p:xfrm>
              <a:off x="415177" y="2838645"/>
              <a:ext cx="11199174" cy="2708716"/>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gridCol w="799941">
                      <a:extLst>
                        <a:ext uri="{9D8B030D-6E8A-4147-A177-3AD203B41FA5}">
                          <a16:colId xmlns:a16="http://schemas.microsoft.com/office/drawing/2014/main" val="3169793183"/>
                        </a:ext>
                      </a:extLst>
                    </a:gridCol>
                    <a:gridCol w="799941">
                      <a:extLst>
                        <a:ext uri="{9D8B030D-6E8A-4147-A177-3AD203B41FA5}">
                          <a16:colId xmlns:a16="http://schemas.microsoft.com/office/drawing/2014/main" val="2400483126"/>
                        </a:ext>
                      </a:extLst>
                    </a:gridCol>
                    <a:gridCol w="799941">
                      <a:extLst>
                        <a:ext uri="{9D8B030D-6E8A-4147-A177-3AD203B41FA5}">
                          <a16:colId xmlns:a16="http://schemas.microsoft.com/office/drawing/2014/main" val="1400759691"/>
                        </a:ext>
                      </a:extLst>
                    </a:gridCol>
                    <a:gridCol w="799941">
                      <a:extLst>
                        <a:ext uri="{9D8B030D-6E8A-4147-A177-3AD203B41FA5}">
                          <a16:colId xmlns:a16="http://schemas.microsoft.com/office/drawing/2014/main" val="805050100"/>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3</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𝑝</m:t>
                                    </m:r>
                                  </m:sub>
                                </m:sSub>
                              </m:oMath>
                            </m:oMathPara>
                          </a14:m>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0" u="none" strike="noStrike" smtClean="0">
                                        <a:solidFill>
                                          <a:srgbClr val="000000"/>
                                        </a:solidFill>
                                        <a:effectLst/>
                                        <a:latin typeface="Cambria Math" panose="02040503050406030204" pitchFamily="18" charset="0"/>
                                      </a:rPr>
                                    </m:ctrlPr>
                                  </m:sSubPr>
                                  <m:e>
                                    <m:r>
                                      <m:rPr>
                                        <m:sty m:val="p"/>
                                      </m:rPr>
                                      <a:rPr lang="es-ES" sz="1100" b="0" i="0" u="none" strike="noStrike" smtClean="0">
                                        <a:solidFill>
                                          <a:srgbClr val="000000"/>
                                        </a:solidFill>
                                        <a:effectLst/>
                                        <a:latin typeface="Cambria Math" panose="02040503050406030204" pitchFamily="18" charset="0"/>
                                      </a:rPr>
                                      <m:t>dim</m:t>
                                    </m:r>
                                  </m:e>
                                  <m:sub>
                                    <m:r>
                                      <a:rPr lang="es-ES" sz="1100" b="0" i="0"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m:rPr>
                                        <m:sty m:val="p"/>
                                      </m:rPr>
                                      <a:rPr lang="es-ES" sz="1100" b="0" i="0" u="none" strike="noStrike" smtClean="0">
                                        <a:solidFill>
                                          <a:srgbClr val="000000"/>
                                        </a:solidFill>
                                        <a:effectLst/>
                                        <a:latin typeface="Cambria Math" panose="02040503050406030204" pitchFamily="18" charset="0"/>
                                      </a:rPr>
                                      <m:t>dim</m:t>
                                    </m:r>
                                  </m:e>
                                  <m:sub>
                                    <m:r>
                                      <a:rPr lang="es-ES" sz="1100" b="0" i="0"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s-ES"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m:rPr>
                                        <m:sty m:val="p"/>
                                      </m:rPr>
                                      <a:rPr lang="es-ES" sz="1100" b="0" i="0" u="none" strike="noStrike" smtClean="0">
                                        <a:solidFill>
                                          <a:srgbClr val="000000"/>
                                        </a:solidFill>
                                        <a:effectLst/>
                                        <a:latin typeface="Cambria Math" panose="02040503050406030204" pitchFamily="18" charset="0"/>
                                      </a:rPr>
                                      <m:t>dim</m:t>
                                    </m:r>
                                  </m:e>
                                  <m:sub>
                                    <m:r>
                                      <a:rPr lang="es-ES" sz="1100" b="0" i="0"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m:rPr>
                                        <m:sty m:val="p"/>
                                      </m:rPr>
                                      <a:rPr lang="es-ES" sz="1100" b="0" i="0" u="none" strike="noStrike" smtClean="0">
                                        <a:solidFill>
                                          <a:srgbClr val="000000"/>
                                        </a:solidFill>
                                        <a:effectLst/>
                                        <a:latin typeface="Cambria Math" panose="02040503050406030204" pitchFamily="18" charset="0"/>
                                      </a:rPr>
                                      <m:t>dim</m:t>
                                    </m:r>
                                  </m:e>
                                  <m:sub>
                                    <m:r>
                                      <a:rPr lang="es-ES" sz="1100" b="0" i="0"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1100" u="none" strike="noStrike" dirty="0">
                              <a:effectLst/>
                            </a:rPr>
                            <a:t>0.78</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0.61</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1</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1</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2</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1</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1100" u="none" strike="noStrike" dirty="0">
                              <a:effectLst/>
                            </a:rPr>
                            <a:t>-0.076</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23.27</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1</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2</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2</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2</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extLst>
                      <a:ext uri="{0D108BD9-81ED-4DB2-BD59-A6C34878D82A}">
                        <a16:rowId xmlns:a16="http://schemas.microsoft.com/office/drawing/2014/main" val="2989158123"/>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algn="ctr" fontAlgn="b"/>
                          <a:r>
                            <a:rPr lang="es-CL" sz="900" u="none" strike="noStrike" dirty="0">
                              <a:effectLst/>
                            </a:rPr>
                            <a:t>1.4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7.2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26.2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173.6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algn="ctr" fontAlgn="b"/>
                          <a:r>
                            <a:rPr lang="es-CL" sz="1100" u="none" strike="noStrike" dirty="0">
                              <a:effectLst/>
                            </a:rPr>
                            <a:t>10.74</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0.17</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299805381"/>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algn="ctr" fontAlgn="b"/>
                          <a:r>
                            <a:rPr lang="es-CL" sz="900" u="none" strike="noStrike" dirty="0">
                              <a:effectLst/>
                            </a:rPr>
                            <a:t>37.0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195.4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406.4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490.4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algn="ctr" fontAlgn="b"/>
                          <a:r>
                            <a:rPr lang="es-CL" sz="1100" u="none" strike="noStrike" dirty="0">
                              <a:effectLst/>
                            </a:rPr>
                            <a:t>18.56</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-23.</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6470422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algn="ctr" fontAlgn="b"/>
                          <a:r>
                            <a:rPr lang="es-CL" sz="900" u="none" strike="noStrike" dirty="0">
                              <a:effectLst/>
                            </a:rPr>
                            <a:t>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37.0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92.2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230.4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algn="ctr" fontAlgn="b"/>
                          <a:r>
                            <a:rPr lang="es-CL" sz="1100" u="none" strike="noStrike" dirty="0">
                              <a:effectLst/>
                            </a:rPr>
                            <a:t>0.79</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0.59</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1261033462"/>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𝑝</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𝑝</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-0.23</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37.75</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𝑝</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1</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1</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2</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𝑝</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extLst>
                      <a:ext uri="{0D108BD9-81ED-4DB2-BD59-A6C34878D82A}">
                        <a16:rowId xmlns:a16="http://schemas.microsoft.com/office/drawing/2014/main" val="2517585293"/>
                      </a:ext>
                    </a:extLst>
                  </a:tr>
                </a:tbl>
              </a:graphicData>
            </a:graphic>
          </p:graphicFrame>
        </mc:Choice>
        <mc:Fallback>
          <p:graphicFrame>
            <p:nvGraphicFramePr>
              <p:cNvPr id="3" name="Tabla 2">
                <a:extLst>
                  <a:ext uri="{FF2B5EF4-FFF2-40B4-BE49-F238E27FC236}">
                    <a16:creationId xmlns:a16="http://schemas.microsoft.com/office/drawing/2014/main" id="{F55DA0C0-7E40-B907-2926-2D6557A601D3}"/>
                  </a:ext>
                </a:extLst>
              </p:cNvPr>
              <p:cNvGraphicFramePr>
                <a:graphicFrameLocks noGrp="1"/>
              </p:cNvGraphicFramePr>
              <p:nvPr>
                <p:extLst>
                  <p:ext uri="{D42A27DB-BD31-4B8C-83A1-F6EECF244321}">
                    <p14:modId xmlns:p14="http://schemas.microsoft.com/office/powerpoint/2010/main" val="1968622640"/>
                  </p:ext>
                </p:extLst>
              </p:nvPr>
            </p:nvGraphicFramePr>
            <p:xfrm>
              <a:off x="415177" y="2838645"/>
              <a:ext cx="11199174" cy="2708716"/>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gridCol w="799941">
                      <a:extLst>
                        <a:ext uri="{9D8B030D-6E8A-4147-A177-3AD203B41FA5}">
                          <a16:colId xmlns:a16="http://schemas.microsoft.com/office/drawing/2014/main" val="3169793183"/>
                        </a:ext>
                      </a:extLst>
                    </a:gridCol>
                    <a:gridCol w="799941">
                      <a:extLst>
                        <a:ext uri="{9D8B030D-6E8A-4147-A177-3AD203B41FA5}">
                          <a16:colId xmlns:a16="http://schemas.microsoft.com/office/drawing/2014/main" val="2400483126"/>
                        </a:ext>
                      </a:extLst>
                    </a:gridCol>
                    <a:gridCol w="799941">
                      <a:extLst>
                        <a:ext uri="{9D8B030D-6E8A-4147-A177-3AD203B41FA5}">
                          <a16:colId xmlns:a16="http://schemas.microsoft.com/office/drawing/2014/main" val="1400759691"/>
                        </a:ext>
                      </a:extLst>
                    </a:gridCol>
                    <a:gridCol w="799941">
                      <a:extLst>
                        <a:ext uri="{9D8B030D-6E8A-4147-A177-3AD203B41FA5}">
                          <a16:colId xmlns:a16="http://schemas.microsoft.com/office/drawing/2014/main" val="805050100"/>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100000" t="-2041" r="-1194697" b="-814286"/>
                          </a:stretch>
                        </a:blipFill>
                      </a:tcPr>
                    </a:tc>
                    <a:tc>
                      <a:txBody>
                        <a:bodyPr/>
                        <a:lstStyle/>
                        <a:p>
                          <a:endParaRPr lang="es-CL"/>
                        </a:p>
                      </a:txBody>
                      <a:tcPr marL="9149" marR="9149" marT="9149" marB="0" anchor="ctr">
                        <a:blipFill>
                          <a:blip r:embed="rId2"/>
                          <a:stretch>
                            <a:fillRect l="-201527" t="-2041" r="-1103817" b="-814286"/>
                          </a:stretch>
                        </a:blipFill>
                      </a:tcPr>
                    </a:tc>
                    <a:tc>
                      <a:txBody>
                        <a:bodyPr/>
                        <a:lstStyle/>
                        <a:p>
                          <a:endParaRPr lang="es-CL"/>
                        </a:p>
                      </a:txBody>
                      <a:tcPr marL="9149" marR="9149" marT="9149" marB="0" anchor="ctr">
                        <a:blipFill>
                          <a:blip r:embed="rId2"/>
                          <a:stretch>
                            <a:fillRect l="-301527" t="-2041" r="-1003817" b="-814286"/>
                          </a:stretch>
                        </a:blip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497727" t="-2041" r="-796970" b="-814286"/>
                          </a:stretch>
                        </a:blip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796212" t="-2041" r="-498485" b="-814286"/>
                          </a:stretch>
                        </a:blipFill>
                      </a:tcPr>
                    </a:tc>
                    <a:tc>
                      <a:txBody>
                        <a:bodyPr/>
                        <a:lstStyle/>
                        <a:p>
                          <a:endParaRPr lang="es-CL"/>
                        </a:p>
                      </a:txBody>
                      <a:tcPr marL="9149" marR="9149" marT="9149" marB="0" anchor="ctr">
                        <a:blipFill>
                          <a:blip r:embed="rId2"/>
                          <a:stretch>
                            <a:fillRect l="-903053" t="-2041" r="-402290" b="-814286"/>
                          </a:stretch>
                        </a:blip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s-ES"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1193939" t="-2041" r="-100758" b="-814286"/>
                          </a:stretch>
                        </a:blipFill>
                      </a:tcPr>
                    </a:tc>
                    <a:tc>
                      <a:txBody>
                        <a:bodyPr/>
                        <a:lstStyle/>
                        <a:p>
                          <a:endParaRPr lang="es-CL"/>
                        </a:p>
                      </a:txBody>
                      <a:tcPr marL="9149" marR="9149" marT="9149" marB="0" anchor="ctr">
                        <a:blipFill>
                          <a:blip r:embed="rId2"/>
                          <a:stretch>
                            <a:fillRect l="-1303817" t="-2041" r="-1527" b="-814286"/>
                          </a:stretch>
                        </a:blip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1100" u="none" strike="noStrike" dirty="0">
                              <a:effectLst/>
                            </a:rPr>
                            <a:t>0.78</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0.61</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2"/>
                          <a:stretch>
                            <a:fillRect l="-1193939" t="-100000" r="-100758" b="-698000"/>
                          </a:stretch>
                        </a:blipFill>
                      </a:tcPr>
                    </a:tc>
                    <a:tc>
                      <a:txBody>
                        <a:bodyPr/>
                        <a:lstStyle/>
                        <a:p>
                          <a:endParaRPr lang="es-CL"/>
                        </a:p>
                      </a:txBody>
                      <a:tcPr marL="9149" marR="9149" marT="45747" marB="45747" anchor="ctr">
                        <a:blipFill>
                          <a:blip r:embed="rId2"/>
                          <a:stretch>
                            <a:fillRect l="-1303817" t="-100000" r="-1527" b="-698000"/>
                          </a:stretch>
                        </a:blip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1100" u="none" strike="noStrike" dirty="0">
                              <a:effectLst/>
                            </a:rPr>
                            <a:t>-0.076</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23.27</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2"/>
                          <a:stretch>
                            <a:fillRect l="-1193939" t="-204082" r="-100758" b="-612245"/>
                          </a:stretch>
                        </a:blipFill>
                      </a:tcPr>
                    </a:tc>
                    <a:tc>
                      <a:txBody>
                        <a:bodyPr/>
                        <a:lstStyle/>
                        <a:p>
                          <a:endParaRPr lang="es-CL"/>
                        </a:p>
                      </a:txBody>
                      <a:tcPr marL="9149" marR="9149" marT="45747" marB="45747" anchor="ctr">
                        <a:blipFill>
                          <a:blip r:embed="rId2"/>
                          <a:stretch>
                            <a:fillRect l="-1303817" t="-204082" r="-1527" b="-612245"/>
                          </a:stretch>
                        </a:blipFill>
                      </a:tcPr>
                    </a:tc>
                    <a:extLst>
                      <a:ext uri="{0D108BD9-81ED-4DB2-BD59-A6C34878D82A}">
                        <a16:rowId xmlns:a16="http://schemas.microsoft.com/office/drawing/2014/main" val="2989158123"/>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algn="ctr" fontAlgn="b"/>
                          <a:r>
                            <a:rPr lang="es-CL" sz="900" u="none" strike="noStrike" dirty="0">
                              <a:effectLst/>
                            </a:rPr>
                            <a:t>1.4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7.2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26.2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173.6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algn="ctr" fontAlgn="b"/>
                          <a:r>
                            <a:rPr lang="es-CL" sz="1100" u="none" strike="noStrike" dirty="0">
                              <a:effectLst/>
                            </a:rPr>
                            <a:t>10.74</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0.17</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299805381"/>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algn="ctr" fontAlgn="b"/>
                          <a:r>
                            <a:rPr lang="es-CL" sz="900" u="none" strike="noStrike" dirty="0">
                              <a:effectLst/>
                            </a:rPr>
                            <a:t>37.0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195.4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406.4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490.4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algn="ctr" fontAlgn="b"/>
                          <a:r>
                            <a:rPr lang="es-CL" sz="1100" u="none" strike="noStrike" dirty="0">
                              <a:effectLst/>
                            </a:rPr>
                            <a:t>18.56</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-23.</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6470422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algn="ctr" fontAlgn="b"/>
                          <a:r>
                            <a:rPr lang="es-CL" sz="900" u="none" strike="noStrike" dirty="0">
                              <a:effectLst/>
                            </a:rPr>
                            <a:t>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37.0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92.2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230.4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algn="ctr" fontAlgn="b"/>
                          <a:r>
                            <a:rPr lang="es-CL" sz="1100" u="none" strike="noStrike" dirty="0">
                              <a:effectLst/>
                            </a:rPr>
                            <a:t>0.79</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0.59</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1261033462"/>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endParaRPr lang="es-CL"/>
                        </a:p>
                      </a:txBody>
                      <a:tcPr marL="9149" marR="9149" marT="45747" marB="45747" anchor="ctr">
                        <a:blipFill>
                          <a:blip r:embed="rId2"/>
                          <a:stretch>
                            <a:fillRect l="-763" t="-759615" r="-1304580" b="-3846"/>
                          </a:stretch>
                        </a:blip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endParaRPr lang="es-CL"/>
                        </a:p>
                      </a:txBody>
                      <a:tcPr marL="9149" marR="9149" marT="45747" marB="45747" anchor="ctr">
                        <a:blipFill>
                          <a:blip r:embed="rId2"/>
                          <a:stretch>
                            <a:fillRect l="-702290" t="-759615" r="-603053" b="-3846"/>
                          </a:stretch>
                        </a:blipFill>
                      </a:tcPr>
                    </a:tc>
                    <a:tc>
                      <a:txBody>
                        <a:bodyPr/>
                        <a:lstStyle/>
                        <a:p>
                          <a:pPr algn="ctr" fontAlgn="b"/>
                          <a:r>
                            <a:rPr lang="es-CL" sz="1100" u="none" strike="noStrike" dirty="0">
                              <a:effectLst/>
                            </a:rPr>
                            <a:t>-0.23</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37.75</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endParaRPr lang="es-CL"/>
                        </a:p>
                      </a:txBody>
                      <a:tcPr marL="9149" marR="9149" marT="45747" marB="45747" anchor="ctr">
                        <a:blipFill>
                          <a:blip r:embed="rId2"/>
                          <a:stretch>
                            <a:fillRect l="-1103053" t="-759615" r="-202290" b="-3846"/>
                          </a:stretch>
                        </a:blipFill>
                      </a:tcPr>
                    </a:tc>
                    <a:tc>
                      <a:txBody>
                        <a:bodyPr/>
                        <a:lstStyle/>
                        <a:p>
                          <a:endParaRPr lang="es-CL"/>
                        </a:p>
                      </a:txBody>
                      <a:tcPr marL="9149" marR="9149" marT="45747" marB="45747" anchor="ctr">
                        <a:blipFill>
                          <a:blip r:embed="rId2"/>
                          <a:stretch>
                            <a:fillRect l="-1193939" t="-759615" r="-100758" b="-3846"/>
                          </a:stretch>
                        </a:blipFill>
                      </a:tcPr>
                    </a:tc>
                    <a:tc>
                      <a:txBody>
                        <a:bodyPr/>
                        <a:lstStyle/>
                        <a:p>
                          <a:endParaRPr lang="es-CL"/>
                        </a:p>
                      </a:txBody>
                      <a:tcPr marL="9149" marR="9149" marT="45747" marB="45747" anchor="ctr">
                        <a:blipFill>
                          <a:blip r:embed="rId2"/>
                          <a:stretch>
                            <a:fillRect l="-1303817" t="-759615" r="-1527" b="-3846"/>
                          </a:stretch>
                        </a:blipFill>
                      </a:tcPr>
                    </a:tc>
                    <a:extLst>
                      <a:ext uri="{0D108BD9-81ED-4DB2-BD59-A6C34878D82A}">
                        <a16:rowId xmlns:a16="http://schemas.microsoft.com/office/drawing/2014/main" val="2517585293"/>
                      </a:ext>
                    </a:extLst>
                  </a:tr>
                </a:tbl>
              </a:graphicData>
            </a:graphic>
          </p:graphicFrame>
        </mc:Fallback>
      </mc:AlternateContent>
      <p:sp>
        <p:nvSpPr>
          <p:cNvPr id="4" name="Flecha: a la derecha 3">
            <a:extLst>
              <a:ext uri="{FF2B5EF4-FFF2-40B4-BE49-F238E27FC236}">
                <a16:creationId xmlns:a16="http://schemas.microsoft.com/office/drawing/2014/main" id="{E82AA674-8F28-D634-F4A8-E32019205C0E}"/>
              </a:ext>
            </a:extLst>
          </p:cNvPr>
          <p:cNvSpPr/>
          <p:nvPr/>
        </p:nvSpPr>
        <p:spPr>
          <a:xfrm>
            <a:off x="5364480" y="3848100"/>
            <a:ext cx="518160" cy="365760"/>
          </a:xfrm>
          <a:prstGeom prst="rightArrow">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7" name="Rectángulo 6">
            <a:extLst>
              <a:ext uri="{FF2B5EF4-FFF2-40B4-BE49-F238E27FC236}">
                <a16:creationId xmlns:a16="http://schemas.microsoft.com/office/drawing/2014/main" id="{955FB03F-952F-F64C-371F-2AA3D5DCA422}"/>
              </a:ext>
            </a:extLst>
          </p:cNvPr>
          <p:cNvSpPr/>
          <p:nvPr/>
        </p:nvSpPr>
        <p:spPr>
          <a:xfrm>
            <a:off x="9044411" y="2679825"/>
            <a:ext cx="289712" cy="3041964"/>
          </a:xfrm>
          <a:custGeom>
            <a:avLst/>
            <a:gdLst>
              <a:gd name="connsiteX0" fmla="*/ 0 w 416459"/>
              <a:gd name="connsiteY0" fmla="*/ 0 h 3041964"/>
              <a:gd name="connsiteX1" fmla="*/ 416459 w 416459"/>
              <a:gd name="connsiteY1" fmla="*/ 0 h 3041964"/>
              <a:gd name="connsiteX2" fmla="*/ 416459 w 416459"/>
              <a:gd name="connsiteY2" fmla="*/ 3041964 h 3041964"/>
              <a:gd name="connsiteX3" fmla="*/ 0 w 416459"/>
              <a:gd name="connsiteY3" fmla="*/ 3041964 h 3041964"/>
              <a:gd name="connsiteX4" fmla="*/ 0 w 416459"/>
              <a:gd name="connsiteY4" fmla="*/ 0 h 3041964"/>
              <a:gd name="connsiteX0" fmla="*/ 0 w 416459"/>
              <a:gd name="connsiteY0" fmla="*/ 0 h 3041964"/>
              <a:gd name="connsiteX1" fmla="*/ 416459 w 416459"/>
              <a:gd name="connsiteY1" fmla="*/ 0 h 3041964"/>
              <a:gd name="connsiteX2" fmla="*/ 416459 w 416459"/>
              <a:gd name="connsiteY2" fmla="*/ 3041964 h 3041964"/>
              <a:gd name="connsiteX3" fmla="*/ 0 w 416459"/>
              <a:gd name="connsiteY3" fmla="*/ 3041964 h 3041964"/>
              <a:gd name="connsiteX4" fmla="*/ 0 w 416459"/>
              <a:gd name="connsiteY4" fmla="*/ 0 h 3041964"/>
              <a:gd name="connsiteX0" fmla="*/ 416459 w 507899"/>
              <a:gd name="connsiteY0" fmla="*/ 3041964 h 3133404"/>
              <a:gd name="connsiteX1" fmla="*/ 0 w 507899"/>
              <a:gd name="connsiteY1" fmla="*/ 3041964 h 3133404"/>
              <a:gd name="connsiteX2" fmla="*/ 0 w 507899"/>
              <a:gd name="connsiteY2" fmla="*/ 0 h 3133404"/>
              <a:gd name="connsiteX3" fmla="*/ 416459 w 507899"/>
              <a:gd name="connsiteY3" fmla="*/ 0 h 3133404"/>
              <a:gd name="connsiteX4" fmla="*/ 507899 w 507899"/>
              <a:gd name="connsiteY4" fmla="*/ 3133404 h 3133404"/>
              <a:gd name="connsiteX0" fmla="*/ 416459 w 743289"/>
              <a:gd name="connsiteY0" fmla="*/ 3041964 h 3079083"/>
              <a:gd name="connsiteX1" fmla="*/ 0 w 743289"/>
              <a:gd name="connsiteY1" fmla="*/ 3041964 h 3079083"/>
              <a:gd name="connsiteX2" fmla="*/ 0 w 743289"/>
              <a:gd name="connsiteY2" fmla="*/ 0 h 3079083"/>
              <a:gd name="connsiteX3" fmla="*/ 416459 w 743289"/>
              <a:gd name="connsiteY3" fmla="*/ 0 h 3079083"/>
              <a:gd name="connsiteX4" fmla="*/ 743289 w 743289"/>
              <a:gd name="connsiteY4" fmla="*/ 3079083 h 3079083"/>
              <a:gd name="connsiteX0" fmla="*/ 416459 w 416459"/>
              <a:gd name="connsiteY0" fmla="*/ 3041964 h 3041964"/>
              <a:gd name="connsiteX1" fmla="*/ 0 w 416459"/>
              <a:gd name="connsiteY1" fmla="*/ 3041964 h 3041964"/>
              <a:gd name="connsiteX2" fmla="*/ 0 w 416459"/>
              <a:gd name="connsiteY2" fmla="*/ 0 h 3041964"/>
              <a:gd name="connsiteX3" fmla="*/ 416459 w 416459"/>
              <a:gd name="connsiteY3" fmla="*/ 0 h 3041964"/>
            </a:gdLst>
            <a:ahLst/>
            <a:cxnLst>
              <a:cxn ang="0">
                <a:pos x="connsiteX0" y="connsiteY0"/>
              </a:cxn>
              <a:cxn ang="0">
                <a:pos x="connsiteX1" y="connsiteY1"/>
              </a:cxn>
              <a:cxn ang="0">
                <a:pos x="connsiteX2" y="connsiteY2"/>
              </a:cxn>
              <a:cxn ang="0">
                <a:pos x="connsiteX3" y="connsiteY3"/>
              </a:cxn>
            </a:cxnLst>
            <a:rect l="l" t="t" r="r" b="b"/>
            <a:pathLst>
              <a:path w="416459" h="3041964">
                <a:moveTo>
                  <a:pt x="416459" y="3041964"/>
                </a:moveTo>
                <a:lnTo>
                  <a:pt x="0" y="3041964"/>
                </a:lnTo>
                <a:lnTo>
                  <a:pt x="0" y="0"/>
                </a:lnTo>
                <a:lnTo>
                  <a:pt x="416459" y="0"/>
                </a:lnTo>
              </a:path>
            </a:pathLst>
          </a:custGeom>
          <a:noFill/>
          <a:ln w="57150">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8" name="Rectángulo 6">
            <a:extLst>
              <a:ext uri="{FF2B5EF4-FFF2-40B4-BE49-F238E27FC236}">
                <a16:creationId xmlns:a16="http://schemas.microsoft.com/office/drawing/2014/main" id="{58161B3F-418D-CB08-46AA-A4DD274EEFB6}"/>
              </a:ext>
            </a:extLst>
          </p:cNvPr>
          <p:cNvSpPr/>
          <p:nvPr/>
        </p:nvSpPr>
        <p:spPr>
          <a:xfrm rot="10800000">
            <a:off x="11469495" y="2672021"/>
            <a:ext cx="289712" cy="3041964"/>
          </a:xfrm>
          <a:custGeom>
            <a:avLst/>
            <a:gdLst>
              <a:gd name="connsiteX0" fmla="*/ 0 w 416459"/>
              <a:gd name="connsiteY0" fmla="*/ 0 h 3041964"/>
              <a:gd name="connsiteX1" fmla="*/ 416459 w 416459"/>
              <a:gd name="connsiteY1" fmla="*/ 0 h 3041964"/>
              <a:gd name="connsiteX2" fmla="*/ 416459 w 416459"/>
              <a:gd name="connsiteY2" fmla="*/ 3041964 h 3041964"/>
              <a:gd name="connsiteX3" fmla="*/ 0 w 416459"/>
              <a:gd name="connsiteY3" fmla="*/ 3041964 h 3041964"/>
              <a:gd name="connsiteX4" fmla="*/ 0 w 416459"/>
              <a:gd name="connsiteY4" fmla="*/ 0 h 3041964"/>
              <a:gd name="connsiteX0" fmla="*/ 0 w 416459"/>
              <a:gd name="connsiteY0" fmla="*/ 0 h 3041964"/>
              <a:gd name="connsiteX1" fmla="*/ 416459 w 416459"/>
              <a:gd name="connsiteY1" fmla="*/ 0 h 3041964"/>
              <a:gd name="connsiteX2" fmla="*/ 416459 w 416459"/>
              <a:gd name="connsiteY2" fmla="*/ 3041964 h 3041964"/>
              <a:gd name="connsiteX3" fmla="*/ 0 w 416459"/>
              <a:gd name="connsiteY3" fmla="*/ 3041964 h 3041964"/>
              <a:gd name="connsiteX4" fmla="*/ 0 w 416459"/>
              <a:gd name="connsiteY4" fmla="*/ 0 h 3041964"/>
              <a:gd name="connsiteX0" fmla="*/ 416459 w 507899"/>
              <a:gd name="connsiteY0" fmla="*/ 3041964 h 3133404"/>
              <a:gd name="connsiteX1" fmla="*/ 0 w 507899"/>
              <a:gd name="connsiteY1" fmla="*/ 3041964 h 3133404"/>
              <a:gd name="connsiteX2" fmla="*/ 0 w 507899"/>
              <a:gd name="connsiteY2" fmla="*/ 0 h 3133404"/>
              <a:gd name="connsiteX3" fmla="*/ 416459 w 507899"/>
              <a:gd name="connsiteY3" fmla="*/ 0 h 3133404"/>
              <a:gd name="connsiteX4" fmla="*/ 507899 w 507899"/>
              <a:gd name="connsiteY4" fmla="*/ 3133404 h 3133404"/>
              <a:gd name="connsiteX0" fmla="*/ 416459 w 743289"/>
              <a:gd name="connsiteY0" fmla="*/ 3041964 h 3079083"/>
              <a:gd name="connsiteX1" fmla="*/ 0 w 743289"/>
              <a:gd name="connsiteY1" fmla="*/ 3041964 h 3079083"/>
              <a:gd name="connsiteX2" fmla="*/ 0 w 743289"/>
              <a:gd name="connsiteY2" fmla="*/ 0 h 3079083"/>
              <a:gd name="connsiteX3" fmla="*/ 416459 w 743289"/>
              <a:gd name="connsiteY3" fmla="*/ 0 h 3079083"/>
              <a:gd name="connsiteX4" fmla="*/ 743289 w 743289"/>
              <a:gd name="connsiteY4" fmla="*/ 3079083 h 3079083"/>
              <a:gd name="connsiteX0" fmla="*/ 416459 w 416459"/>
              <a:gd name="connsiteY0" fmla="*/ 3041964 h 3041964"/>
              <a:gd name="connsiteX1" fmla="*/ 0 w 416459"/>
              <a:gd name="connsiteY1" fmla="*/ 3041964 h 3041964"/>
              <a:gd name="connsiteX2" fmla="*/ 0 w 416459"/>
              <a:gd name="connsiteY2" fmla="*/ 0 h 3041964"/>
              <a:gd name="connsiteX3" fmla="*/ 416459 w 416459"/>
              <a:gd name="connsiteY3" fmla="*/ 0 h 3041964"/>
            </a:gdLst>
            <a:ahLst/>
            <a:cxnLst>
              <a:cxn ang="0">
                <a:pos x="connsiteX0" y="connsiteY0"/>
              </a:cxn>
              <a:cxn ang="0">
                <a:pos x="connsiteX1" y="connsiteY1"/>
              </a:cxn>
              <a:cxn ang="0">
                <a:pos x="connsiteX2" y="connsiteY2"/>
              </a:cxn>
              <a:cxn ang="0">
                <a:pos x="connsiteX3" y="connsiteY3"/>
              </a:cxn>
            </a:cxnLst>
            <a:rect l="l" t="t" r="r" b="b"/>
            <a:pathLst>
              <a:path w="416459" h="3041964">
                <a:moveTo>
                  <a:pt x="416459" y="3041964"/>
                </a:moveTo>
                <a:lnTo>
                  <a:pt x="0" y="3041964"/>
                </a:lnTo>
                <a:lnTo>
                  <a:pt x="0" y="0"/>
                </a:lnTo>
                <a:lnTo>
                  <a:pt x="416459" y="0"/>
                </a:lnTo>
              </a:path>
            </a:pathLst>
          </a:custGeom>
          <a:noFill/>
          <a:ln w="57150">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dirty="0"/>
          </a:p>
        </p:txBody>
      </p:sp>
    </p:spTree>
    <p:extLst>
      <p:ext uri="{BB962C8B-B14F-4D97-AF65-F5344CB8AC3E}">
        <p14:creationId xmlns:p14="http://schemas.microsoft.com/office/powerpoint/2010/main" val="690333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7524"/>
            <a:ext cx="10349566" cy="920445"/>
          </a:xfrm>
          <a:prstGeom prst="rect">
            <a:avLst/>
          </a:prstGeom>
          <a:noFill/>
        </p:spPr>
        <p:txBody>
          <a:bodyPr wrap="square" anchor="ctr">
            <a:spAutoFit/>
          </a:bodyPr>
          <a:lstStyle/>
          <a:p>
            <a:pPr>
              <a:lnSpc>
                <a:spcPct val="200000"/>
              </a:lnSpc>
            </a:pPr>
            <a:r>
              <a:rPr lang="es-ES" sz="3200" b="1" dirty="0"/>
              <a:t>RdD: </a:t>
            </a:r>
            <a:r>
              <a:rPr lang="es-ES" sz="3200" dirty="0"/>
              <a:t>Componentes Principales</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112749" cy="4304576"/>
          </a:xfrm>
          <a:prstGeom prst="rect">
            <a:avLst/>
          </a:prstGeom>
          <a:noFill/>
        </p:spPr>
        <p:txBody>
          <a:bodyPr wrap="square" numCol="1">
            <a:spAutoFit/>
          </a:bodyPr>
          <a:lstStyle/>
          <a:p>
            <a:pPr lvl="0" algn="l" rtl="0">
              <a:lnSpc>
                <a:spcPct val="150000"/>
              </a:lnSpc>
              <a:spcBef>
                <a:spcPts val="0"/>
              </a:spcBef>
              <a:spcAft>
                <a:spcPts val="0"/>
              </a:spcAft>
            </a:pPr>
            <a:r>
              <a:rPr lang="es-ES" sz="1600" dirty="0"/>
              <a:t>PCA (Análisis de Componentes Principales) es una técnica de reducción de dimensionalidad en el análisis de datos que busca transformar un conjunto de variables correlacionadas en un nuevo conjunto de variables no correlacionadas llamadas "componentes principales". Su objetivo es simplificar los datos mientras conserva la mayor cantidad posible de </a:t>
            </a:r>
            <a:r>
              <a:rPr lang="es-ES" sz="1600" b="1" dirty="0"/>
              <a:t>variabilidad</a:t>
            </a:r>
            <a:r>
              <a:rPr lang="es-ES" sz="1600" dirty="0"/>
              <a:t>/información relevante.</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En resumen, los pasos clave para la implementación del PCA son:</a:t>
            </a:r>
          </a:p>
          <a:p>
            <a:pPr marL="742950" lvl="1" indent="-285750">
              <a:lnSpc>
                <a:spcPct val="150000"/>
              </a:lnSpc>
              <a:buFont typeface="Arial" panose="020B0604020202020204" pitchFamily="34" charset="0"/>
              <a:buChar char="•"/>
            </a:pPr>
            <a:r>
              <a:rPr lang="es-ES" sz="1200" b="1" dirty="0"/>
              <a:t>Estandarización de Datos</a:t>
            </a:r>
            <a:r>
              <a:rPr lang="es-ES" sz="1200" dirty="0"/>
              <a:t>: Los datos se escalan para que tengan media cero y desviación estándar uno.</a:t>
            </a:r>
          </a:p>
          <a:p>
            <a:pPr marL="742950" lvl="1" indent="-285750">
              <a:lnSpc>
                <a:spcPct val="150000"/>
              </a:lnSpc>
              <a:buFont typeface="Arial" panose="020B0604020202020204" pitchFamily="34" charset="0"/>
              <a:buChar char="•"/>
            </a:pPr>
            <a:r>
              <a:rPr lang="es-ES" sz="1200" b="1" dirty="0"/>
              <a:t>Obtener las componentes principales</a:t>
            </a:r>
            <a:r>
              <a:rPr lang="es-ES" sz="1200" dirty="0"/>
              <a:t>. Cálculo de Vectores y Valores Propios: Se calculan los vectores y valores propios de la matriz de covarianza o correlación.</a:t>
            </a:r>
          </a:p>
          <a:p>
            <a:pPr marL="742950" lvl="1" indent="-285750">
              <a:lnSpc>
                <a:spcPct val="150000"/>
              </a:lnSpc>
              <a:buFont typeface="Arial" panose="020B0604020202020204" pitchFamily="34" charset="0"/>
              <a:buChar char="•"/>
            </a:pPr>
            <a:r>
              <a:rPr lang="es-ES" sz="1200" b="1" dirty="0"/>
              <a:t>Selección de Componentes Principales</a:t>
            </a:r>
            <a:r>
              <a:rPr lang="es-ES" sz="1200" dirty="0"/>
              <a:t>: Los componentes principales se eligen en función de los valores propios, que indican la cantidad de varianza explicada por cada componente.</a:t>
            </a:r>
          </a:p>
          <a:p>
            <a:pPr marL="742950" lvl="1" indent="-285750">
              <a:lnSpc>
                <a:spcPct val="150000"/>
              </a:lnSpc>
              <a:buFont typeface="Arial" panose="020B0604020202020204" pitchFamily="34" charset="0"/>
              <a:buChar char="•"/>
            </a:pPr>
            <a:r>
              <a:rPr lang="es-ES" sz="1200" b="1" dirty="0"/>
              <a:t>Proyección de Datos</a:t>
            </a:r>
            <a:r>
              <a:rPr lang="es-ES" sz="1200" dirty="0"/>
              <a:t>: Los datos originales se proyectan en el espacio definido por los componentes principales.</a:t>
            </a:r>
          </a:p>
        </p:txBody>
      </p:sp>
    </p:spTree>
    <p:extLst>
      <p:ext uri="{BB962C8B-B14F-4D97-AF65-F5344CB8AC3E}">
        <p14:creationId xmlns:p14="http://schemas.microsoft.com/office/powerpoint/2010/main" val="3596059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7524"/>
            <a:ext cx="10349566" cy="920445"/>
          </a:xfrm>
          <a:prstGeom prst="rect">
            <a:avLst/>
          </a:prstGeom>
          <a:noFill/>
        </p:spPr>
        <p:txBody>
          <a:bodyPr wrap="square" anchor="ctr">
            <a:spAutoFit/>
          </a:bodyPr>
          <a:lstStyle/>
          <a:p>
            <a:pPr>
              <a:lnSpc>
                <a:spcPct val="200000"/>
              </a:lnSpc>
            </a:pPr>
            <a:r>
              <a:rPr lang="es-ES" sz="3200" b="1" dirty="0"/>
              <a:t>RdD: </a:t>
            </a:r>
            <a:r>
              <a:rPr lang="es-ES" sz="3200" dirty="0"/>
              <a:t>Componentes Principales</a:t>
            </a:r>
          </a:p>
        </p:txBody>
      </p:sp>
      <mc:AlternateContent xmlns:mc="http://schemas.openxmlformats.org/markup-compatibility/2006">
        <mc:Choice xmlns:a14="http://schemas.microsoft.com/office/drawing/2010/main" Requires="a14">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112749" cy="2873544"/>
              </a:xfrm>
              <a:prstGeom prst="rect">
                <a:avLst/>
              </a:prstGeom>
              <a:noFill/>
            </p:spPr>
            <p:txBody>
              <a:bodyPr wrap="square" numCol="1">
                <a:spAutoFit/>
              </a:bodyPr>
              <a:lstStyle/>
              <a:p>
                <a:pPr lvl="0" algn="l" rtl="0">
                  <a:lnSpc>
                    <a:spcPct val="150000"/>
                  </a:lnSpc>
                  <a:spcBef>
                    <a:spcPts val="0"/>
                  </a:spcBef>
                  <a:spcAft>
                    <a:spcPts val="0"/>
                  </a:spcAft>
                </a:pPr>
                <a:r>
                  <a:rPr lang="es-ES" sz="1600" dirty="0"/>
                  <a:t>El procedimiento lleva los datos a un nuevo set de columnas de igual dimensionalidad (p) donde cada PC (o CP en español) es una combinación lineal de las variables. Es decir:</a:t>
                </a:r>
              </a:p>
              <a:p>
                <a:pPr lvl="0" algn="l" rtl="0">
                  <a:lnSpc>
                    <a:spcPct val="150000"/>
                  </a:lnSpc>
                  <a:spcBef>
                    <a:spcPts val="0"/>
                  </a:spcBef>
                  <a:spcAft>
                    <a:spcPts val="0"/>
                  </a:spcAft>
                </a:pPr>
                <a:endParaRPr lang="es-ES" sz="1600" dirty="0"/>
              </a:p>
              <a:p>
                <a:pPr>
                  <a:lnSpc>
                    <a:spcPct val="150000"/>
                  </a:lnSpc>
                </a:pPr>
                <a14:m>
                  <m:oMathPara xmlns:m="http://schemas.openxmlformats.org/officeDocument/2006/math">
                    <m:oMathParaPr>
                      <m:jc m:val="centerGroup"/>
                    </m:oMathParaPr>
                    <m:oMath xmlns:m="http://schemas.openxmlformats.org/officeDocument/2006/math">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m:rPr>
                              <m:sty m:val="p"/>
                            </m:rPr>
                            <a:rPr lang="es-ES" sz="1200" b="0" i="0" u="none" strike="noStrike" kern="1200" smtClean="0">
                              <a:solidFill>
                                <a:schemeClr val="dk1"/>
                              </a:solidFill>
                              <a:effectLst/>
                              <a:latin typeface="Cambria Math" panose="02040503050406030204" pitchFamily="18" charset="0"/>
                              <a:ea typeface="+mn-ea"/>
                              <a:cs typeface="+mn-cs"/>
                            </a:rPr>
                            <m:t>PC</m:t>
                          </m:r>
                        </m:e>
                        <m:sub>
                          <m:r>
                            <a:rPr lang="es-ES" sz="1200" b="0" i="0" u="none" strike="noStrike" kern="1200" smtClean="0">
                              <a:solidFill>
                                <a:schemeClr val="dk1"/>
                              </a:solidFill>
                              <a:effectLst/>
                              <a:latin typeface="Cambria Math" panose="02040503050406030204" pitchFamily="18" charset="0"/>
                              <a:ea typeface="+mn-ea"/>
                              <a:cs typeface="+mn-cs"/>
                            </a:rPr>
                            <m:t>1</m:t>
                          </m:r>
                        </m:sub>
                      </m:sSub>
                      <m:d>
                        <m:dPr>
                          <m:ctrlPr>
                            <a:rPr lang="es-ES" sz="1200" b="0" i="1" u="none" strike="noStrike" kern="1200" smtClean="0">
                              <a:solidFill>
                                <a:schemeClr val="dk1"/>
                              </a:solidFill>
                              <a:effectLst/>
                              <a:latin typeface="Cambria Math" panose="02040503050406030204" pitchFamily="18" charset="0"/>
                              <a:ea typeface="+mn-ea"/>
                              <a:cs typeface="+mn-cs"/>
                            </a:rPr>
                          </m:ctrlPr>
                        </m:dPr>
                        <m:e>
                          <m:r>
                            <a:rPr lang="es-ES" sz="1200" b="0" i="1" u="none" strike="noStrike" kern="1200" smtClean="0">
                              <a:solidFill>
                                <a:schemeClr val="dk1"/>
                              </a:solidFill>
                              <a:effectLst/>
                              <a:latin typeface="Cambria Math" panose="02040503050406030204" pitchFamily="18" charset="0"/>
                              <a:ea typeface="+mn-ea"/>
                              <a:cs typeface="+mn-cs"/>
                            </a:rPr>
                            <m:t>𝑋</m:t>
                          </m:r>
                        </m:e>
                      </m:d>
                      <m:r>
                        <a:rPr lang="es-ES" sz="1200" b="0" i="0" u="none" strike="noStrike" kern="1200" smtClean="0">
                          <a:solidFill>
                            <a:schemeClr val="dk1"/>
                          </a:solidFill>
                          <a:effectLst/>
                          <a:latin typeface="Cambria Math" panose="02040503050406030204" pitchFamily="18" charset="0"/>
                          <a:ea typeface="+mn-ea"/>
                          <a:cs typeface="+mn-cs"/>
                        </a:rPr>
                        <m:t>=</m:t>
                      </m:r>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a:rPr lang="es-ES" sz="1200" b="0" i="1" u="none" strike="noStrike" kern="1200" smtClean="0">
                              <a:solidFill>
                                <a:schemeClr val="dk1"/>
                              </a:solidFill>
                              <a:effectLst/>
                              <a:latin typeface="Cambria Math" panose="02040503050406030204" pitchFamily="18" charset="0"/>
                              <a:ea typeface="+mn-ea"/>
                              <a:cs typeface="+mn-cs"/>
                            </a:rPr>
                            <m:t>𝜆</m:t>
                          </m:r>
                        </m:e>
                        <m:sub>
                          <m:r>
                            <a:rPr lang="es-ES" sz="1200" b="0" i="1" u="none" strike="noStrike" kern="1200" smtClean="0">
                              <a:solidFill>
                                <a:schemeClr val="dk1"/>
                              </a:solidFill>
                              <a:effectLst/>
                              <a:latin typeface="Cambria Math" panose="02040503050406030204" pitchFamily="18" charset="0"/>
                              <a:ea typeface="+mn-ea"/>
                              <a:cs typeface="+mn-cs"/>
                            </a:rPr>
                            <m:t>11</m:t>
                          </m:r>
                        </m:sub>
                      </m:sSub>
                      <m:r>
                        <a:rPr lang="es-ES" sz="1200" b="0" i="1" u="none" strike="noStrike" kern="1200" smtClean="0">
                          <a:solidFill>
                            <a:schemeClr val="dk1"/>
                          </a:solidFill>
                          <a:effectLst/>
                          <a:latin typeface="Cambria Math" panose="02040503050406030204" pitchFamily="18" charset="0"/>
                          <a:ea typeface="+mn-ea"/>
                          <a:cs typeface="+mn-cs"/>
                        </a:rPr>
                        <m:t>×</m:t>
                      </m:r>
                      <m:r>
                        <a:rPr lang="es-ES" sz="1200" b="0" i="1" u="none" strike="noStrike" kern="1200" smtClean="0">
                          <a:solidFill>
                            <a:schemeClr val="dk1"/>
                          </a:solidFill>
                          <a:effectLst/>
                          <a:latin typeface="Cambria Math" panose="02040503050406030204" pitchFamily="18" charset="0"/>
                          <a:ea typeface="+mn-ea"/>
                          <a:cs typeface="+mn-cs"/>
                        </a:rPr>
                        <m:t>𝑣𝑎</m:t>
                      </m:r>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a:rPr lang="es-ES" sz="1200" b="0" i="1" u="none" strike="noStrike" kern="1200" smtClean="0">
                              <a:solidFill>
                                <a:schemeClr val="dk1"/>
                              </a:solidFill>
                              <a:effectLst/>
                              <a:latin typeface="Cambria Math" panose="02040503050406030204" pitchFamily="18" charset="0"/>
                              <a:ea typeface="+mn-ea"/>
                              <a:cs typeface="+mn-cs"/>
                            </a:rPr>
                            <m:t>𝑟</m:t>
                          </m:r>
                        </m:e>
                        <m:sub>
                          <m:r>
                            <a:rPr lang="es-ES" sz="1200" b="0" i="1" u="none" strike="noStrike" kern="1200" smtClean="0">
                              <a:solidFill>
                                <a:schemeClr val="dk1"/>
                              </a:solidFill>
                              <a:effectLst/>
                              <a:latin typeface="Cambria Math" panose="02040503050406030204" pitchFamily="18" charset="0"/>
                              <a:ea typeface="+mn-ea"/>
                              <a:cs typeface="+mn-cs"/>
                            </a:rPr>
                            <m:t>1</m:t>
                          </m:r>
                        </m:sub>
                      </m:sSub>
                      <m:r>
                        <a:rPr lang="es-ES" sz="1200" b="0" i="1" u="none" strike="noStrike" kern="1200" smtClean="0">
                          <a:solidFill>
                            <a:schemeClr val="dk1"/>
                          </a:solidFill>
                          <a:effectLst/>
                          <a:latin typeface="Cambria Math" panose="02040503050406030204" pitchFamily="18" charset="0"/>
                          <a:ea typeface="+mn-ea"/>
                          <a:cs typeface="+mn-cs"/>
                        </a:rPr>
                        <m:t>+</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𝜆</m:t>
                          </m:r>
                        </m:e>
                        <m:sub>
                          <m:r>
                            <a:rPr lang="es-ES" sz="1200" b="0" i="1" smtClean="0">
                              <a:solidFill>
                                <a:schemeClr val="dk1"/>
                              </a:solidFill>
                              <a:latin typeface="Cambria Math" panose="02040503050406030204" pitchFamily="18" charset="0"/>
                            </a:rPr>
                            <m:t>12</m:t>
                          </m:r>
                        </m:sub>
                      </m:sSub>
                      <m:r>
                        <a:rPr lang="es-ES" sz="1200" i="1">
                          <a:solidFill>
                            <a:schemeClr val="dk1"/>
                          </a:solidFill>
                          <a:latin typeface="Cambria Math" panose="02040503050406030204" pitchFamily="18" charset="0"/>
                        </a:rPr>
                        <m:t>×</m:t>
                      </m:r>
                      <m:r>
                        <a:rPr lang="es-ES" sz="1200" i="1">
                          <a:solidFill>
                            <a:schemeClr val="dk1"/>
                          </a:solidFill>
                          <a:latin typeface="Cambria Math" panose="02040503050406030204" pitchFamily="18" charset="0"/>
                        </a:rPr>
                        <m:t>𝑣𝑎</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𝑟</m:t>
                          </m:r>
                        </m:e>
                        <m:sub>
                          <m:r>
                            <a:rPr lang="es-ES" sz="1200" b="0" i="1" smtClean="0">
                              <a:solidFill>
                                <a:schemeClr val="dk1"/>
                              </a:solidFill>
                              <a:latin typeface="Cambria Math" panose="02040503050406030204" pitchFamily="18" charset="0"/>
                            </a:rPr>
                            <m:t>2</m:t>
                          </m:r>
                        </m:sub>
                      </m:sSub>
                      <m:r>
                        <a:rPr lang="es-ES" sz="1200" b="0" i="1" smtClean="0">
                          <a:solidFill>
                            <a:schemeClr val="dk1"/>
                          </a:solidFill>
                          <a:latin typeface="Cambria Math" panose="02040503050406030204" pitchFamily="18" charset="0"/>
                        </a:rPr>
                        <m:t>+ …+</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𝜆</m:t>
                          </m:r>
                        </m:e>
                        <m:sub>
                          <m:r>
                            <a:rPr lang="es-ES" sz="1200" b="0" i="1" smtClean="0">
                              <a:solidFill>
                                <a:schemeClr val="dk1"/>
                              </a:solidFill>
                              <a:latin typeface="Cambria Math" panose="02040503050406030204" pitchFamily="18" charset="0"/>
                            </a:rPr>
                            <m:t>1</m:t>
                          </m:r>
                          <m:r>
                            <a:rPr lang="es-ES" sz="1200" b="0" i="1" smtClean="0">
                              <a:solidFill>
                                <a:schemeClr val="dk1"/>
                              </a:solidFill>
                              <a:latin typeface="Cambria Math" panose="02040503050406030204" pitchFamily="18" charset="0"/>
                            </a:rPr>
                            <m:t>𝑝</m:t>
                          </m:r>
                        </m:sub>
                      </m:sSub>
                      <m:r>
                        <a:rPr lang="es-ES" sz="1200" i="1">
                          <a:solidFill>
                            <a:schemeClr val="dk1"/>
                          </a:solidFill>
                          <a:latin typeface="Cambria Math" panose="02040503050406030204" pitchFamily="18" charset="0"/>
                        </a:rPr>
                        <m:t>×</m:t>
                      </m:r>
                      <m:r>
                        <a:rPr lang="es-ES" sz="1200" i="1">
                          <a:solidFill>
                            <a:schemeClr val="dk1"/>
                          </a:solidFill>
                          <a:latin typeface="Cambria Math" panose="02040503050406030204" pitchFamily="18" charset="0"/>
                        </a:rPr>
                        <m:t>𝑣𝑎</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𝑟</m:t>
                          </m:r>
                        </m:e>
                        <m:sub>
                          <m:r>
                            <a:rPr lang="es-ES" sz="1200" b="0" i="1" smtClean="0">
                              <a:solidFill>
                                <a:schemeClr val="dk1"/>
                              </a:solidFill>
                              <a:latin typeface="Cambria Math" panose="02040503050406030204" pitchFamily="18" charset="0"/>
                            </a:rPr>
                            <m:t>𝑝</m:t>
                          </m:r>
                        </m:sub>
                      </m:sSub>
                    </m:oMath>
                  </m:oMathPara>
                </a14:m>
                <a:endParaRPr lang="es-ES" sz="1200" dirty="0">
                  <a:solidFill>
                    <a:schemeClr val="dk1"/>
                  </a:solidFill>
                  <a:latin typeface="+mn-lt"/>
                </a:endParaRPr>
              </a:p>
              <a:p>
                <a:pPr algn="ctr">
                  <a:lnSpc>
                    <a:spcPct val="150000"/>
                  </a:lnSpc>
                </a:pPr>
                <a:r>
                  <a:rPr lang="es-ES" sz="1200" dirty="0">
                    <a:solidFill>
                      <a:schemeClr val="dk1"/>
                    </a:solidFill>
                  </a:rPr>
                  <a:t>…</a:t>
                </a:r>
                <a:endParaRPr lang="es-ES" sz="1200" dirty="0">
                  <a:solidFill>
                    <a:schemeClr val="dk1"/>
                  </a:solidFill>
                  <a:latin typeface="+mn-lt"/>
                </a:endParaRPr>
              </a:p>
              <a:p>
                <a:pPr>
                  <a:lnSpc>
                    <a:spcPct val="150000"/>
                  </a:lnSpc>
                </a:pPr>
                <a14:m>
                  <m:oMathPara xmlns:m="http://schemas.openxmlformats.org/officeDocument/2006/math">
                    <m:oMathParaPr>
                      <m:jc m:val="centerGroup"/>
                    </m:oMathParaPr>
                    <m:oMath xmlns:m="http://schemas.openxmlformats.org/officeDocument/2006/math">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m:rPr>
                              <m:sty m:val="p"/>
                            </m:rPr>
                            <a:rPr lang="es-ES" sz="1200" b="0" i="0" u="none" strike="noStrike" kern="1200" smtClean="0">
                              <a:solidFill>
                                <a:schemeClr val="dk1"/>
                              </a:solidFill>
                              <a:effectLst/>
                              <a:latin typeface="Cambria Math" panose="02040503050406030204" pitchFamily="18" charset="0"/>
                              <a:ea typeface="+mn-ea"/>
                              <a:cs typeface="+mn-cs"/>
                            </a:rPr>
                            <m:t>PC</m:t>
                          </m:r>
                        </m:e>
                        <m:sub>
                          <m:r>
                            <m:rPr>
                              <m:sty m:val="p"/>
                            </m:rPr>
                            <a:rPr lang="es-ES" sz="1200" b="0" i="0" u="none" strike="noStrike" kern="1200" smtClean="0">
                              <a:solidFill>
                                <a:schemeClr val="dk1"/>
                              </a:solidFill>
                              <a:effectLst/>
                              <a:latin typeface="Cambria Math" panose="02040503050406030204" pitchFamily="18" charset="0"/>
                              <a:ea typeface="+mn-ea"/>
                              <a:cs typeface="+mn-cs"/>
                            </a:rPr>
                            <m:t>p</m:t>
                          </m:r>
                        </m:sub>
                      </m:sSub>
                      <m:d>
                        <m:dPr>
                          <m:ctrlPr>
                            <a:rPr lang="es-ES" sz="1200" b="0" i="1" u="none" strike="noStrike" kern="1200" smtClean="0">
                              <a:solidFill>
                                <a:schemeClr val="dk1"/>
                              </a:solidFill>
                              <a:effectLst/>
                              <a:latin typeface="Cambria Math" panose="02040503050406030204" pitchFamily="18" charset="0"/>
                              <a:ea typeface="+mn-ea"/>
                              <a:cs typeface="+mn-cs"/>
                            </a:rPr>
                          </m:ctrlPr>
                        </m:dPr>
                        <m:e>
                          <m:r>
                            <a:rPr lang="es-ES" sz="1200" b="0" i="1" u="none" strike="noStrike" kern="1200" smtClean="0">
                              <a:solidFill>
                                <a:schemeClr val="dk1"/>
                              </a:solidFill>
                              <a:effectLst/>
                              <a:latin typeface="Cambria Math" panose="02040503050406030204" pitchFamily="18" charset="0"/>
                              <a:ea typeface="+mn-ea"/>
                              <a:cs typeface="+mn-cs"/>
                            </a:rPr>
                            <m:t>𝑋</m:t>
                          </m:r>
                        </m:e>
                      </m:d>
                      <m:r>
                        <a:rPr lang="es-ES" sz="1200" b="0" i="0" u="none" strike="noStrike" kern="1200" smtClean="0">
                          <a:solidFill>
                            <a:schemeClr val="dk1"/>
                          </a:solidFill>
                          <a:effectLst/>
                          <a:latin typeface="Cambria Math" panose="02040503050406030204" pitchFamily="18" charset="0"/>
                          <a:ea typeface="+mn-ea"/>
                          <a:cs typeface="+mn-cs"/>
                        </a:rPr>
                        <m:t>=</m:t>
                      </m:r>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a:rPr lang="es-ES" sz="1200" b="0" i="1" u="none" strike="noStrike" kern="1200" smtClean="0">
                              <a:solidFill>
                                <a:schemeClr val="dk1"/>
                              </a:solidFill>
                              <a:effectLst/>
                              <a:latin typeface="Cambria Math" panose="02040503050406030204" pitchFamily="18" charset="0"/>
                              <a:ea typeface="+mn-ea"/>
                              <a:cs typeface="+mn-cs"/>
                            </a:rPr>
                            <m:t>𝜆</m:t>
                          </m:r>
                        </m:e>
                        <m:sub>
                          <m:r>
                            <a:rPr lang="es-ES" sz="1200" b="0" i="1" u="none" strike="noStrike" kern="1200" smtClean="0">
                              <a:solidFill>
                                <a:schemeClr val="dk1"/>
                              </a:solidFill>
                              <a:effectLst/>
                              <a:latin typeface="Cambria Math" panose="02040503050406030204" pitchFamily="18" charset="0"/>
                              <a:ea typeface="+mn-ea"/>
                              <a:cs typeface="+mn-cs"/>
                            </a:rPr>
                            <m:t>𝑝</m:t>
                          </m:r>
                          <m:r>
                            <a:rPr lang="es-ES" sz="1200" b="0" i="1" u="none" strike="noStrike" kern="1200" smtClean="0">
                              <a:solidFill>
                                <a:schemeClr val="dk1"/>
                              </a:solidFill>
                              <a:effectLst/>
                              <a:latin typeface="Cambria Math" panose="02040503050406030204" pitchFamily="18" charset="0"/>
                              <a:ea typeface="+mn-ea"/>
                              <a:cs typeface="+mn-cs"/>
                            </a:rPr>
                            <m:t>1</m:t>
                          </m:r>
                        </m:sub>
                      </m:sSub>
                      <m:r>
                        <a:rPr lang="es-ES" sz="1200" b="0" i="1" u="none" strike="noStrike" kern="1200" smtClean="0">
                          <a:solidFill>
                            <a:schemeClr val="dk1"/>
                          </a:solidFill>
                          <a:effectLst/>
                          <a:latin typeface="Cambria Math" panose="02040503050406030204" pitchFamily="18" charset="0"/>
                          <a:ea typeface="+mn-ea"/>
                          <a:cs typeface="+mn-cs"/>
                        </a:rPr>
                        <m:t>×</m:t>
                      </m:r>
                      <m:r>
                        <a:rPr lang="es-ES" sz="1200" b="0" i="1" u="none" strike="noStrike" kern="1200" smtClean="0">
                          <a:solidFill>
                            <a:schemeClr val="dk1"/>
                          </a:solidFill>
                          <a:effectLst/>
                          <a:latin typeface="Cambria Math" panose="02040503050406030204" pitchFamily="18" charset="0"/>
                          <a:ea typeface="+mn-ea"/>
                          <a:cs typeface="+mn-cs"/>
                        </a:rPr>
                        <m:t>𝑣𝑎</m:t>
                      </m:r>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a:rPr lang="es-ES" sz="1200" b="0" i="1" u="none" strike="noStrike" kern="1200" smtClean="0">
                              <a:solidFill>
                                <a:schemeClr val="dk1"/>
                              </a:solidFill>
                              <a:effectLst/>
                              <a:latin typeface="Cambria Math" panose="02040503050406030204" pitchFamily="18" charset="0"/>
                              <a:ea typeface="+mn-ea"/>
                              <a:cs typeface="+mn-cs"/>
                            </a:rPr>
                            <m:t>𝑟</m:t>
                          </m:r>
                        </m:e>
                        <m:sub>
                          <m:r>
                            <a:rPr lang="es-ES" sz="1200" b="0" i="1" u="none" strike="noStrike" kern="1200" smtClean="0">
                              <a:solidFill>
                                <a:schemeClr val="dk1"/>
                              </a:solidFill>
                              <a:effectLst/>
                              <a:latin typeface="Cambria Math" panose="02040503050406030204" pitchFamily="18" charset="0"/>
                              <a:ea typeface="+mn-ea"/>
                              <a:cs typeface="+mn-cs"/>
                            </a:rPr>
                            <m:t>1</m:t>
                          </m:r>
                        </m:sub>
                      </m:sSub>
                      <m:r>
                        <a:rPr lang="es-ES" sz="1200" b="0" i="1" u="none" strike="noStrike" kern="1200" smtClean="0">
                          <a:solidFill>
                            <a:schemeClr val="dk1"/>
                          </a:solidFill>
                          <a:effectLst/>
                          <a:latin typeface="Cambria Math" panose="02040503050406030204" pitchFamily="18" charset="0"/>
                          <a:ea typeface="+mn-ea"/>
                          <a:cs typeface="+mn-cs"/>
                        </a:rPr>
                        <m:t>+</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𝜆</m:t>
                          </m:r>
                        </m:e>
                        <m:sub>
                          <m:r>
                            <a:rPr lang="es-ES" sz="1200" b="0" i="1" smtClean="0">
                              <a:solidFill>
                                <a:schemeClr val="dk1"/>
                              </a:solidFill>
                              <a:latin typeface="Cambria Math" panose="02040503050406030204" pitchFamily="18" charset="0"/>
                            </a:rPr>
                            <m:t>𝑝</m:t>
                          </m:r>
                          <m:r>
                            <a:rPr lang="es-ES" sz="1200" b="0" i="1" smtClean="0">
                              <a:solidFill>
                                <a:schemeClr val="dk1"/>
                              </a:solidFill>
                              <a:latin typeface="Cambria Math" panose="02040503050406030204" pitchFamily="18" charset="0"/>
                            </a:rPr>
                            <m:t>2</m:t>
                          </m:r>
                        </m:sub>
                      </m:sSub>
                      <m:r>
                        <a:rPr lang="es-ES" sz="1200" i="1">
                          <a:solidFill>
                            <a:schemeClr val="dk1"/>
                          </a:solidFill>
                          <a:latin typeface="Cambria Math" panose="02040503050406030204" pitchFamily="18" charset="0"/>
                        </a:rPr>
                        <m:t>×</m:t>
                      </m:r>
                      <m:r>
                        <a:rPr lang="es-ES" sz="1200" i="1">
                          <a:solidFill>
                            <a:schemeClr val="dk1"/>
                          </a:solidFill>
                          <a:latin typeface="Cambria Math" panose="02040503050406030204" pitchFamily="18" charset="0"/>
                        </a:rPr>
                        <m:t>𝑣𝑎</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𝑟</m:t>
                          </m:r>
                        </m:e>
                        <m:sub>
                          <m:r>
                            <a:rPr lang="es-ES" sz="1200" b="0" i="1" smtClean="0">
                              <a:solidFill>
                                <a:schemeClr val="dk1"/>
                              </a:solidFill>
                              <a:latin typeface="Cambria Math" panose="02040503050406030204" pitchFamily="18" charset="0"/>
                            </a:rPr>
                            <m:t>2</m:t>
                          </m:r>
                        </m:sub>
                      </m:sSub>
                      <m:r>
                        <a:rPr lang="es-ES" sz="1200" b="0" i="1" smtClean="0">
                          <a:solidFill>
                            <a:schemeClr val="dk1"/>
                          </a:solidFill>
                          <a:latin typeface="Cambria Math" panose="02040503050406030204" pitchFamily="18" charset="0"/>
                        </a:rPr>
                        <m:t>+ …+</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𝜆</m:t>
                          </m:r>
                        </m:e>
                        <m:sub>
                          <m:r>
                            <a:rPr lang="es-ES" sz="1200" b="0" i="1" smtClean="0">
                              <a:solidFill>
                                <a:schemeClr val="dk1"/>
                              </a:solidFill>
                              <a:latin typeface="Cambria Math" panose="02040503050406030204" pitchFamily="18" charset="0"/>
                            </a:rPr>
                            <m:t>𝑝</m:t>
                          </m:r>
                          <m:r>
                            <a:rPr lang="es-ES" sz="1200" b="0" i="1" smtClean="0">
                              <a:solidFill>
                                <a:schemeClr val="dk1"/>
                              </a:solidFill>
                              <a:latin typeface="Cambria Math" panose="02040503050406030204" pitchFamily="18" charset="0"/>
                            </a:rPr>
                            <m:t>𝑝</m:t>
                          </m:r>
                        </m:sub>
                      </m:sSub>
                      <m:r>
                        <a:rPr lang="es-ES" sz="1200" i="1">
                          <a:solidFill>
                            <a:schemeClr val="dk1"/>
                          </a:solidFill>
                          <a:latin typeface="Cambria Math" panose="02040503050406030204" pitchFamily="18" charset="0"/>
                        </a:rPr>
                        <m:t>×</m:t>
                      </m:r>
                      <m:r>
                        <a:rPr lang="es-ES" sz="1200" i="1">
                          <a:solidFill>
                            <a:schemeClr val="dk1"/>
                          </a:solidFill>
                          <a:latin typeface="Cambria Math" panose="02040503050406030204" pitchFamily="18" charset="0"/>
                        </a:rPr>
                        <m:t>𝑣𝑎</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𝑟</m:t>
                          </m:r>
                        </m:e>
                        <m:sub>
                          <m:r>
                            <a:rPr lang="es-ES" sz="1200" b="0" i="1" smtClean="0">
                              <a:solidFill>
                                <a:schemeClr val="dk1"/>
                              </a:solidFill>
                              <a:latin typeface="Cambria Math" panose="02040503050406030204" pitchFamily="18" charset="0"/>
                            </a:rPr>
                            <m:t>𝑝</m:t>
                          </m:r>
                        </m:sub>
                      </m:sSub>
                    </m:oMath>
                  </m:oMathPara>
                </a14:m>
                <a:endParaRPr lang="es-ES" sz="1200" dirty="0">
                  <a:solidFill>
                    <a:schemeClr val="dk1"/>
                  </a:solidFill>
                  <a:latin typeface="+mn-lt"/>
                </a:endParaRPr>
              </a:p>
              <a:p>
                <a:pPr>
                  <a:lnSpc>
                    <a:spcPct val="150000"/>
                  </a:lnSpc>
                </a:pPr>
                <a:endParaRPr lang="es-ES" sz="1200" dirty="0">
                  <a:solidFill>
                    <a:schemeClr val="dk1"/>
                  </a:solidFill>
                  <a:latin typeface="+mn-lt"/>
                </a:endParaRPr>
              </a:p>
              <a:p>
                <a:pPr>
                  <a:lnSpc>
                    <a:spcPct val="150000"/>
                  </a:lnSpc>
                </a:pPr>
                <a:endParaRPr lang="es-CL" sz="1200" u="none" strike="noStrike" kern="1200" dirty="0">
                  <a:solidFill>
                    <a:schemeClr val="dk1"/>
                  </a:solidFill>
                  <a:effectLst/>
                  <a:latin typeface="+mn-lt"/>
                  <a:ea typeface="+mn-ea"/>
                  <a:cs typeface="+mn-cs"/>
                </a:endParaRPr>
              </a:p>
              <a:p>
                <a:pPr lvl="0" algn="l" rtl="0">
                  <a:lnSpc>
                    <a:spcPct val="150000"/>
                  </a:lnSpc>
                  <a:spcBef>
                    <a:spcPts val="0"/>
                  </a:spcBef>
                  <a:spcAft>
                    <a:spcPts val="0"/>
                  </a:spcAft>
                </a:pPr>
                <a:endParaRPr lang="es-ES" sz="1200" dirty="0"/>
              </a:p>
            </p:txBody>
          </p:sp>
        </mc:Choice>
        <mc:Fallback>
          <p:sp>
            <p:nvSpPr>
              <p:cNvPr id="2" name="CuadroTexto 1">
                <a:extLst>
                  <a:ext uri="{FF2B5EF4-FFF2-40B4-BE49-F238E27FC236}">
                    <a16:creationId xmlns:a16="http://schemas.microsoft.com/office/drawing/2014/main" id="{C43C152B-8081-F74E-B15B-582BAFBABCAB}"/>
                  </a:ext>
                </a:extLst>
              </p:cNvPr>
              <p:cNvSpPr txBox="1">
                <a:spLocks noRot="1" noChangeAspect="1" noMove="1" noResize="1" noEditPoints="1" noAdjustHandles="1" noChangeArrowheads="1" noChangeShapeType="1" noTextEdit="1"/>
              </p:cNvSpPr>
              <p:nvPr/>
            </p:nvSpPr>
            <p:spPr>
              <a:xfrm>
                <a:off x="733302" y="1624610"/>
                <a:ext cx="10112749" cy="2873544"/>
              </a:xfrm>
              <a:prstGeom prst="rect">
                <a:avLst/>
              </a:prstGeom>
              <a:blipFill>
                <a:blip r:embed="rId2"/>
                <a:stretch>
                  <a:fillRect l="-301"/>
                </a:stretch>
              </a:blipFill>
            </p:spPr>
            <p:txBody>
              <a:bodyPr/>
              <a:lstStyle/>
              <a:p>
                <a:r>
                  <a:rPr lang="es-CL">
                    <a:noFill/>
                  </a:rPr>
                  <a:t> </a:t>
                </a:r>
              </a:p>
            </p:txBody>
          </p:sp>
        </mc:Fallback>
      </mc:AlternateContent>
      <mc:AlternateContent xmlns:mc="http://schemas.openxmlformats.org/markup-compatibility/2006">
        <mc:Choice xmlns:a14="http://schemas.microsoft.com/office/drawing/2010/main" Requires="a14">
          <p:graphicFrame>
            <p:nvGraphicFramePr>
              <p:cNvPr id="3" name="Tabla 2">
                <a:extLst>
                  <a:ext uri="{FF2B5EF4-FFF2-40B4-BE49-F238E27FC236}">
                    <a16:creationId xmlns:a16="http://schemas.microsoft.com/office/drawing/2014/main" id="{7BAFCBBB-8A21-5421-4B22-8051ADDC881C}"/>
                  </a:ext>
                </a:extLst>
              </p:cNvPr>
              <p:cNvGraphicFramePr>
                <a:graphicFrameLocks noGrp="1"/>
              </p:cNvGraphicFramePr>
              <p:nvPr>
                <p:extLst>
                  <p:ext uri="{D42A27DB-BD31-4B8C-83A1-F6EECF244321}">
                    <p14:modId xmlns:p14="http://schemas.microsoft.com/office/powerpoint/2010/main" val="683838213"/>
                  </p:ext>
                </p:extLst>
              </p:nvPr>
            </p:nvGraphicFramePr>
            <p:xfrm>
              <a:off x="959757" y="4142344"/>
              <a:ext cx="10399233" cy="1810774"/>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gridCol w="799941">
                      <a:extLst>
                        <a:ext uri="{9D8B030D-6E8A-4147-A177-3AD203B41FA5}">
                          <a16:colId xmlns:a16="http://schemas.microsoft.com/office/drawing/2014/main" val="3169793183"/>
                        </a:ext>
                      </a:extLst>
                    </a:gridCol>
                    <a:gridCol w="799941">
                      <a:extLst>
                        <a:ext uri="{9D8B030D-6E8A-4147-A177-3AD203B41FA5}">
                          <a16:colId xmlns:a16="http://schemas.microsoft.com/office/drawing/2014/main" val="2400483126"/>
                        </a:ext>
                      </a:extLst>
                    </a:gridCol>
                    <a:gridCol w="799941">
                      <a:extLst>
                        <a:ext uri="{9D8B030D-6E8A-4147-A177-3AD203B41FA5}">
                          <a16:colId xmlns:a16="http://schemas.microsoft.com/office/drawing/2014/main" val="1400759691"/>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3</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𝑝</m:t>
                                    </m:r>
                                  </m:sub>
                                </m:sSub>
                              </m:oMath>
                            </m:oMathPara>
                          </a14:m>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𝑃𝐶</m:t>
                                    </m:r>
                                  </m:e>
                                  <m:sub>
                                    <m:r>
                                      <a:rPr lang="es-ES" sz="1100" b="0" i="1"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𝑃𝐶</m:t>
                                    </m:r>
                                  </m:e>
                                  <m:sub>
                                    <m:r>
                                      <a:rPr lang="es-ES" sz="1100" b="0" i="1"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𝑃</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𝐶</m:t>
                                    </m:r>
                                  </m:e>
                                  <m:sub>
                                    <m:r>
                                      <a:rPr lang="es-ES" sz="1100" b="0" i="1" u="none" strike="noStrike" smtClean="0">
                                        <a:solidFill>
                                          <a:srgbClr val="000000"/>
                                        </a:solidFill>
                                        <a:effectLst/>
                                        <a:latin typeface="Cambria Math" panose="02040503050406030204" pitchFamily="18" charset="0"/>
                                      </a:rPr>
                                      <m:t>3</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rgbClr val="F2F2F2"/>
                        </a:solid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𝑃𝐶</m:t>
                                </m:r>
                                <m:r>
                                  <a:rPr lang="es-ES" sz="1100" b="0" i="1" u="none" strike="noStrike" smtClean="0">
                                    <a:solidFill>
                                      <a:srgbClr val="000000"/>
                                    </a:solidFill>
                                    <a:effectLst/>
                                    <a:latin typeface="Cambria Math" panose="02040503050406030204" pitchFamily="18" charset="0"/>
                                  </a:rPr>
                                  <m:t>_</m:t>
                                </m:r>
                                <m:r>
                                  <a:rPr lang="es-ES" sz="1100" b="0" i="1" u="none" strike="noStrike" smtClean="0">
                                    <a:solidFill>
                                      <a:srgbClr val="000000"/>
                                    </a:solidFill>
                                    <a:effectLst/>
                                    <a:latin typeface="Cambria Math" panose="02040503050406030204" pitchFamily="18" charset="0"/>
                                  </a:rPr>
                                  <m:t>𝑝</m:t>
                                </m:r>
                              </m:oMath>
                            </m:oMathPara>
                          </a14:m>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0"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3</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595959"/>
                              </a:solidFill>
                              <a:effectLst/>
                              <a:uLnTx/>
                              <a:uFillTx/>
                              <a:latin typeface="Century Gothic" panose="020F0302020204030204"/>
                              <a:ea typeface="+mn-ea"/>
                              <a:cs typeface="+mn-cs"/>
                            </a:rPr>
                            <a:t>…</a:t>
                          </a:r>
                          <a:endParaRPr kumimoji="0" lang="es-CL" sz="1100" b="0" i="0" u="none" strike="noStrike" kern="1200" cap="none" spc="0" normalizeH="0" baseline="0" noProof="0" dirty="0">
                            <a:ln>
                              <a:noFill/>
                            </a:ln>
                            <a:solidFill>
                              <a:srgbClr val="595959"/>
                            </a:solidFill>
                            <a:effectLst/>
                            <a:uLnTx/>
                            <a:uFillTx/>
                            <a:latin typeface="Century Gothic" panose="020F0302020204030204"/>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3</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595959"/>
                              </a:solidFill>
                              <a:effectLst/>
                              <a:uLnTx/>
                              <a:uFillTx/>
                              <a:latin typeface="Century Gothic" panose="020F0302020204030204"/>
                              <a:ea typeface="+mn-ea"/>
                              <a:cs typeface="+mn-cs"/>
                            </a:rPr>
                            <a:t>…</a:t>
                          </a:r>
                          <a:endParaRPr kumimoji="0" lang="es-CL" sz="1100" b="0" i="0" u="none" strike="noStrike" kern="1200" cap="none" spc="0" normalizeH="0" baseline="0" noProof="0" dirty="0">
                            <a:ln>
                              <a:noFill/>
                            </a:ln>
                            <a:solidFill>
                              <a:srgbClr val="595959"/>
                            </a:solidFill>
                            <a:effectLst/>
                            <a:uLnTx/>
                            <a:uFillTx/>
                            <a:latin typeface="Century Gothic" panose="020F0302020204030204"/>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989158123"/>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𝑝</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𝑝</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3</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m:rPr>
                                    <m:nor/>
                                  </m:rPr>
                                  <a:rPr lang="es-ES" sz="1100" u="none" strike="noStrike" kern="1200" noProof="0" dirty="0" smtClean="0">
                                    <a:solidFill>
                                      <a:schemeClr val="dk1"/>
                                    </a:solidFill>
                                    <a:effectLst/>
                                    <a:latin typeface="+mn-lt"/>
                                    <a:ea typeface="+mn-ea"/>
                                    <a:cs typeface="+mn-cs"/>
                                  </a:rPr>
                                  <m:t>…</m:t>
                                </m:r>
                              </m:oMath>
                            </m:oMathPara>
                          </a14:m>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517585293"/>
                      </a:ext>
                    </a:extLst>
                  </a:tr>
                </a:tbl>
              </a:graphicData>
            </a:graphic>
          </p:graphicFrame>
        </mc:Choice>
        <mc:Fallback>
          <p:graphicFrame>
            <p:nvGraphicFramePr>
              <p:cNvPr id="3" name="Tabla 2">
                <a:extLst>
                  <a:ext uri="{FF2B5EF4-FFF2-40B4-BE49-F238E27FC236}">
                    <a16:creationId xmlns:a16="http://schemas.microsoft.com/office/drawing/2014/main" id="{7BAFCBBB-8A21-5421-4B22-8051ADDC881C}"/>
                  </a:ext>
                </a:extLst>
              </p:cNvPr>
              <p:cNvGraphicFramePr>
                <a:graphicFrameLocks noGrp="1"/>
              </p:cNvGraphicFramePr>
              <p:nvPr>
                <p:extLst>
                  <p:ext uri="{D42A27DB-BD31-4B8C-83A1-F6EECF244321}">
                    <p14:modId xmlns:p14="http://schemas.microsoft.com/office/powerpoint/2010/main" val="683838213"/>
                  </p:ext>
                </p:extLst>
              </p:nvPr>
            </p:nvGraphicFramePr>
            <p:xfrm>
              <a:off x="959757" y="4142344"/>
              <a:ext cx="10399233" cy="1810774"/>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gridCol w="799941">
                      <a:extLst>
                        <a:ext uri="{9D8B030D-6E8A-4147-A177-3AD203B41FA5}">
                          <a16:colId xmlns:a16="http://schemas.microsoft.com/office/drawing/2014/main" val="3169793183"/>
                        </a:ext>
                      </a:extLst>
                    </a:gridCol>
                    <a:gridCol w="799941">
                      <a:extLst>
                        <a:ext uri="{9D8B030D-6E8A-4147-A177-3AD203B41FA5}">
                          <a16:colId xmlns:a16="http://schemas.microsoft.com/office/drawing/2014/main" val="2400483126"/>
                        </a:ext>
                      </a:extLst>
                    </a:gridCol>
                    <a:gridCol w="799941">
                      <a:extLst>
                        <a:ext uri="{9D8B030D-6E8A-4147-A177-3AD203B41FA5}">
                          <a16:colId xmlns:a16="http://schemas.microsoft.com/office/drawing/2014/main" val="1400759691"/>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3"/>
                          <a:stretch>
                            <a:fillRect l="-100000" t="-2041" r="-1095455" b="-512245"/>
                          </a:stretch>
                        </a:blipFill>
                      </a:tcPr>
                    </a:tc>
                    <a:tc>
                      <a:txBody>
                        <a:bodyPr/>
                        <a:lstStyle/>
                        <a:p>
                          <a:endParaRPr lang="es-CL"/>
                        </a:p>
                      </a:txBody>
                      <a:tcPr marL="9149" marR="9149" marT="9149" marB="0" anchor="ctr">
                        <a:blipFill>
                          <a:blip r:embed="rId3"/>
                          <a:stretch>
                            <a:fillRect l="-201527" t="-2041" r="-1003817" b="-512245"/>
                          </a:stretch>
                        </a:blipFill>
                      </a:tcPr>
                    </a:tc>
                    <a:tc>
                      <a:txBody>
                        <a:bodyPr/>
                        <a:lstStyle/>
                        <a:p>
                          <a:endParaRPr lang="es-CL"/>
                        </a:p>
                      </a:txBody>
                      <a:tcPr marL="9149" marR="9149" marT="9149" marB="0" anchor="ctr">
                        <a:blipFill>
                          <a:blip r:embed="rId3"/>
                          <a:stretch>
                            <a:fillRect l="-301527" t="-2041" r="-903817" b="-512245"/>
                          </a:stretch>
                        </a:blip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3"/>
                          <a:stretch>
                            <a:fillRect l="-502290" t="-2041" r="-703053" b="-512245"/>
                          </a:stretch>
                        </a:blip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3"/>
                          <a:stretch>
                            <a:fillRect l="-796212" t="-2041" r="-399242" b="-512245"/>
                          </a:stretch>
                        </a:blipFill>
                      </a:tcPr>
                    </a:tc>
                    <a:tc>
                      <a:txBody>
                        <a:bodyPr/>
                        <a:lstStyle/>
                        <a:p>
                          <a:endParaRPr lang="es-CL"/>
                        </a:p>
                      </a:txBody>
                      <a:tcPr marL="9149" marR="9149" marT="9149" marB="0" anchor="ctr">
                        <a:blipFill>
                          <a:blip r:embed="rId3"/>
                          <a:stretch>
                            <a:fillRect l="-903053" t="-2041" r="-302290" b="-512245"/>
                          </a:stretch>
                        </a:blipFill>
                      </a:tcPr>
                    </a:tc>
                    <a:tc>
                      <a:txBody>
                        <a:bodyPr/>
                        <a:lstStyle/>
                        <a:p>
                          <a:endParaRPr lang="es-CL"/>
                        </a:p>
                      </a:txBody>
                      <a:tcPr marL="9149" marR="9149" marT="9149" marB="0" anchor="ctr">
                        <a:blipFill>
                          <a:blip r:embed="rId3"/>
                          <a:stretch>
                            <a:fillRect l="-1003053" t="-2041" r="-202290" b="-512245"/>
                          </a:stretch>
                        </a:blip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3"/>
                          <a:stretch>
                            <a:fillRect l="-1203817" t="-2041" r="-1527" b="-512245"/>
                          </a:stretch>
                        </a:blip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3"/>
                          <a:stretch>
                            <a:fillRect l="-796212" t="-100000" r="-399242" b="-402000"/>
                          </a:stretch>
                        </a:blipFill>
                      </a:tcPr>
                    </a:tc>
                    <a:tc>
                      <a:txBody>
                        <a:bodyPr/>
                        <a:lstStyle/>
                        <a:p>
                          <a:endParaRPr lang="es-CL"/>
                        </a:p>
                      </a:txBody>
                      <a:tcPr marL="9149" marR="9149" marT="45747" marB="45747" anchor="ctr">
                        <a:blipFill>
                          <a:blip r:embed="rId3"/>
                          <a:stretch>
                            <a:fillRect l="-903053" t="-100000" r="-302290" b="-402000"/>
                          </a:stretch>
                        </a:blipFill>
                      </a:tcPr>
                    </a:tc>
                    <a:tc>
                      <a:txBody>
                        <a:bodyPr/>
                        <a:lstStyle/>
                        <a:p>
                          <a:endParaRPr lang="es-CL"/>
                        </a:p>
                      </a:txBody>
                      <a:tcPr marL="9149" marR="9149" marT="45747" marB="45747" anchor="ctr">
                        <a:blipFill>
                          <a:blip r:embed="rId3"/>
                          <a:stretch>
                            <a:fillRect l="-1003053" t="-100000" r="-202290" b="-402000"/>
                          </a:stretch>
                        </a:blip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595959"/>
                              </a:solidFill>
                              <a:effectLst/>
                              <a:uLnTx/>
                              <a:uFillTx/>
                              <a:latin typeface="Century Gothic" panose="020F0302020204030204"/>
                              <a:ea typeface="+mn-ea"/>
                              <a:cs typeface="+mn-cs"/>
                            </a:rPr>
                            <a:t>…</a:t>
                          </a:r>
                          <a:endParaRPr kumimoji="0" lang="es-CL" sz="1100" b="0" i="0" u="none" strike="noStrike" kern="1200" cap="none" spc="0" normalizeH="0" baseline="0" noProof="0" dirty="0">
                            <a:ln>
                              <a:noFill/>
                            </a:ln>
                            <a:solidFill>
                              <a:srgbClr val="595959"/>
                            </a:solidFill>
                            <a:effectLst/>
                            <a:uLnTx/>
                            <a:uFillTx/>
                            <a:latin typeface="Century Gothic" panose="020F0302020204030204"/>
                            <a:ea typeface="+mn-ea"/>
                            <a:cs typeface="+mn-cs"/>
                          </a:endParaRP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3"/>
                          <a:stretch>
                            <a:fillRect l="-1203817" t="-100000" r="-1527" b="-402000"/>
                          </a:stretch>
                        </a:blip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3"/>
                          <a:stretch>
                            <a:fillRect l="-796212" t="-204082" r="-399242" b="-310204"/>
                          </a:stretch>
                        </a:blipFill>
                      </a:tcPr>
                    </a:tc>
                    <a:tc>
                      <a:txBody>
                        <a:bodyPr/>
                        <a:lstStyle/>
                        <a:p>
                          <a:endParaRPr lang="es-CL"/>
                        </a:p>
                      </a:txBody>
                      <a:tcPr marL="9149" marR="9149" marT="45747" marB="45747" anchor="ctr">
                        <a:blipFill>
                          <a:blip r:embed="rId3"/>
                          <a:stretch>
                            <a:fillRect l="-903053" t="-204082" r="-302290" b="-310204"/>
                          </a:stretch>
                        </a:blipFill>
                      </a:tcPr>
                    </a:tc>
                    <a:tc>
                      <a:txBody>
                        <a:bodyPr/>
                        <a:lstStyle/>
                        <a:p>
                          <a:endParaRPr lang="es-CL"/>
                        </a:p>
                      </a:txBody>
                      <a:tcPr marL="9149" marR="9149" marT="45747" marB="45747" anchor="ctr">
                        <a:blipFill>
                          <a:blip r:embed="rId3"/>
                          <a:stretch>
                            <a:fillRect l="-1003053" t="-204082" r="-202290" b="-310204"/>
                          </a:stretch>
                        </a:blip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595959"/>
                              </a:solidFill>
                              <a:effectLst/>
                              <a:uLnTx/>
                              <a:uFillTx/>
                              <a:latin typeface="Century Gothic" panose="020F0302020204030204"/>
                              <a:ea typeface="+mn-ea"/>
                              <a:cs typeface="+mn-cs"/>
                            </a:rPr>
                            <a:t>…</a:t>
                          </a:r>
                          <a:endParaRPr kumimoji="0" lang="es-CL" sz="1100" b="0" i="0" u="none" strike="noStrike" kern="1200" cap="none" spc="0" normalizeH="0" baseline="0" noProof="0" dirty="0">
                            <a:ln>
                              <a:noFill/>
                            </a:ln>
                            <a:solidFill>
                              <a:srgbClr val="595959"/>
                            </a:solidFill>
                            <a:effectLst/>
                            <a:uLnTx/>
                            <a:uFillTx/>
                            <a:latin typeface="Century Gothic" panose="020F0302020204030204"/>
                            <a:ea typeface="+mn-ea"/>
                            <a:cs typeface="+mn-cs"/>
                          </a:endParaRP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3"/>
                          <a:stretch>
                            <a:fillRect l="-1203817" t="-204082" r="-1527" b="-310204"/>
                          </a:stretch>
                        </a:blipFill>
                      </a:tcPr>
                    </a:tc>
                    <a:extLst>
                      <a:ext uri="{0D108BD9-81ED-4DB2-BD59-A6C34878D82A}">
                        <a16:rowId xmlns:a16="http://schemas.microsoft.com/office/drawing/2014/main" val="2989158123"/>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endParaRPr lang="es-CL"/>
                        </a:p>
                      </a:txBody>
                      <a:tcPr marL="9149" marR="9149" marT="45747" marB="45747" anchor="ctr">
                        <a:blipFill>
                          <a:blip r:embed="rId3"/>
                          <a:stretch>
                            <a:fillRect l="-763" t="-475000" r="-1204580" b="-3846"/>
                          </a:stretch>
                        </a:blip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endParaRPr lang="es-CL"/>
                        </a:p>
                      </a:txBody>
                      <a:tcPr marL="9149" marR="9149" marT="45747" marB="45747" anchor="ctr">
                        <a:blipFill>
                          <a:blip r:embed="rId3"/>
                          <a:stretch>
                            <a:fillRect l="-702290" t="-475000" r="-503053" b="-3846"/>
                          </a:stretch>
                        </a:blipFill>
                      </a:tcPr>
                    </a:tc>
                    <a:tc>
                      <a:txBody>
                        <a:bodyPr/>
                        <a:lstStyle/>
                        <a:p>
                          <a:endParaRPr lang="es-CL"/>
                        </a:p>
                      </a:txBody>
                      <a:tcPr marL="9149" marR="9149" marT="45747" marB="45747" anchor="ctr">
                        <a:blipFill>
                          <a:blip r:embed="rId3"/>
                          <a:stretch>
                            <a:fillRect l="-796212" t="-475000" r="-399242" b="-3846"/>
                          </a:stretch>
                        </a:blipFill>
                      </a:tcPr>
                    </a:tc>
                    <a:tc>
                      <a:txBody>
                        <a:bodyPr/>
                        <a:lstStyle/>
                        <a:p>
                          <a:endParaRPr lang="es-CL"/>
                        </a:p>
                      </a:txBody>
                      <a:tcPr marL="9149" marR="9149" marT="45747" marB="45747" anchor="ctr">
                        <a:blipFill>
                          <a:blip r:embed="rId3"/>
                          <a:stretch>
                            <a:fillRect l="-903053" t="-475000" r="-302290" b="-3846"/>
                          </a:stretch>
                        </a:blipFill>
                      </a:tcPr>
                    </a:tc>
                    <a:tc>
                      <a:txBody>
                        <a:bodyPr/>
                        <a:lstStyle/>
                        <a:p>
                          <a:endParaRPr lang="es-CL"/>
                        </a:p>
                      </a:txBody>
                      <a:tcPr marL="9149" marR="9149" marT="45747" marB="45747" anchor="ctr">
                        <a:blipFill>
                          <a:blip r:embed="rId3"/>
                          <a:stretch>
                            <a:fillRect l="-1003053" t="-475000" r="-202290" b="-3846"/>
                          </a:stretch>
                        </a:blipFill>
                      </a:tcPr>
                    </a:tc>
                    <a:tc>
                      <a:txBody>
                        <a:bodyPr/>
                        <a:lstStyle/>
                        <a:p>
                          <a:endParaRPr lang="es-CL"/>
                        </a:p>
                      </a:txBody>
                      <a:tcPr marL="9149" marR="9149" marT="45747" marB="45747" anchor="ctr">
                        <a:blipFill>
                          <a:blip r:embed="rId3"/>
                          <a:stretch>
                            <a:fillRect l="-1094697" t="-475000" r="-100758" b="-3846"/>
                          </a:stretch>
                        </a:blipFill>
                      </a:tcPr>
                    </a:tc>
                    <a:tc>
                      <a:txBody>
                        <a:bodyPr/>
                        <a:lstStyle/>
                        <a:p>
                          <a:endParaRPr lang="es-CL"/>
                        </a:p>
                      </a:txBody>
                      <a:tcPr marL="9149" marR="9149" marT="45747" marB="45747" anchor="ctr">
                        <a:blipFill>
                          <a:blip r:embed="rId3"/>
                          <a:stretch>
                            <a:fillRect l="-1203817" t="-475000" r="-1527" b="-3846"/>
                          </a:stretch>
                        </a:blipFill>
                      </a:tcPr>
                    </a:tc>
                    <a:extLst>
                      <a:ext uri="{0D108BD9-81ED-4DB2-BD59-A6C34878D82A}">
                        <a16:rowId xmlns:a16="http://schemas.microsoft.com/office/drawing/2014/main" val="2517585293"/>
                      </a:ext>
                    </a:extLst>
                  </a:tr>
                </a:tbl>
              </a:graphicData>
            </a:graphic>
          </p:graphicFrame>
        </mc:Fallback>
      </mc:AlternateContent>
    </p:spTree>
    <p:extLst>
      <p:ext uri="{BB962C8B-B14F-4D97-AF65-F5344CB8AC3E}">
        <p14:creationId xmlns:p14="http://schemas.microsoft.com/office/powerpoint/2010/main" val="3396764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7524"/>
            <a:ext cx="10349566" cy="920445"/>
          </a:xfrm>
          <a:prstGeom prst="rect">
            <a:avLst/>
          </a:prstGeom>
          <a:noFill/>
        </p:spPr>
        <p:txBody>
          <a:bodyPr wrap="square" anchor="ctr">
            <a:spAutoFit/>
          </a:bodyPr>
          <a:lstStyle/>
          <a:p>
            <a:pPr>
              <a:lnSpc>
                <a:spcPct val="200000"/>
              </a:lnSpc>
            </a:pPr>
            <a:r>
              <a:rPr lang="es-ES" sz="3200" b="1" dirty="0"/>
              <a:t>RdD: </a:t>
            </a:r>
            <a:r>
              <a:rPr lang="es-ES" sz="3200" dirty="0"/>
              <a:t>Componentes Principales Ejercicio</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112749" cy="414857"/>
          </a:xfrm>
          <a:prstGeom prst="rect">
            <a:avLst/>
          </a:prstGeom>
          <a:noFill/>
        </p:spPr>
        <p:txBody>
          <a:bodyPr wrap="square" numCol="1">
            <a:spAutoFit/>
          </a:bodyPr>
          <a:lstStyle/>
          <a:p>
            <a:pPr lvl="0" algn="l" rtl="0">
              <a:lnSpc>
                <a:spcPct val="150000"/>
              </a:lnSpc>
              <a:spcBef>
                <a:spcPts val="0"/>
              </a:spcBef>
              <a:spcAft>
                <a:spcPts val="0"/>
              </a:spcAft>
            </a:pPr>
            <a:r>
              <a:rPr lang="es-ES" sz="1600" dirty="0"/>
              <a:t>En el script “08-pca.R” revise las diversas situaciones y el resultado de ejecutar la metodología.</a:t>
            </a:r>
            <a:endParaRPr lang="es-ES" sz="1200" dirty="0"/>
          </a:p>
        </p:txBody>
      </p:sp>
      <p:pic>
        <p:nvPicPr>
          <p:cNvPr id="5" name="Imagen 4">
            <a:extLst>
              <a:ext uri="{FF2B5EF4-FFF2-40B4-BE49-F238E27FC236}">
                <a16:creationId xmlns:a16="http://schemas.microsoft.com/office/drawing/2014/main" id="{61156BC7-0AED-3609-2064-7890948EA7A2}"/>
              </a:ext>
            </a:extLst>
          </p:cNvPr>
          <p:cNvPicPr>
            <a:picLocks noChangeAspect="1"/>
          </p:cNvPicPr>
          <p:nvPr/>
        </p:nvPicPr>
        <p:blipFill>
          <a:blip r:embed="rId2"/>
          <a:stretch>
            <a:fillRect/>
          </a:stretch>
        </p:blipFill>
        <p:spPr>
          <a:xfrm>
            <a:off x="2521956" y="2515440"/>
            <a:ext cx="6981896" cy="3588521"/>
          </a:xfrm>
          <a:prstGeom prst="rect">
            <a:avLst/>
          </a:prstGeom>
        </p:spPr>
      </p:pic>
    </p:spTree>
    <p:extLst>
      <p:ext uri="{BB962C8B-B14F-4D97-AF65-F5344CB8AC3E}">
        <p14:creationId xmlns:p14="http://schemas.microsoft.com/office/powerpoint/2010/main" val="3807310930"/>
      </p:ext>
    </p:extLst>
  </p:cSld>
  <p:clrMapOvr>
    <a:masterClrMapping/>
  </p:clrMapOvr>
</p:sld>
</file>

<file path=ppt/theme/theme1.xml><?xml version="1.0" encoding="utf-8"?>
<a:theme xmlns:a="http://schemas.openxmlformats.org/drawingml/2006/main" name="Tema de Office">
  <a:themeElements>
    <a:clrScheme name="EPIUC Profesores">
      <a:dk1>
        <a:srgbClr val="595959"/>
      </a:dk1>
      <a:lt1>
        <a:sysClr val="window" lastClr="FFFFFF"/>
      </a:lt1>
      <a:dk2>
        <a:srgbClr val="44546A"/>
      </a:dk2>
      <a:lt2>
        <a:srgbClr val="E7E6E6"/>
      </a:lt2>
      <a:accent1>
        <a:srgbClr val="0176DE"/>
      </a:accent1>
      <a:accent2>
        <a:srgbClr val="FEC60D"/>
      </a:accent2>
      <a:accent3>
        <a:srgbClr val="173F8A"/>
      </a:accent3>
      <a:accent4>
        <a:srgbClr val="4ACC33"/>
      </a:accent4>
      <a:accent5>
        <a:srgbClr val="FFA412"/>
      </a:accent5>
      <a:accent6>
        <a:srgbClr val="0B7A75"/>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lgn="l">
          <a:lnSpc>
            <a:spcPts val="2200"/>
          </a:lnSpc>
          <a:defRPr sz="1600" b="0" dirty="0" smtClean="0">
            <a:solidFill>
              <a:schemeClr val="bg1"/>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6373</TotalTime>
  <Words>1734</Words>
  <Application>Microsoft Office PowerPoint</Application>
  <PresentationFormat>Panorámica</PresentationFormat>
  <Paragraphs>355</Paragraphs>
  <Slides>19</Slides>
  <Notes>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19</vt:i4>
      </vt:variant>
    </vt:vector>
  </HeadingPairs>
  <TitlesOfParts>
    <vt:vector size="24" baseType="lpstr">
      <vt:lpstr>Arial</vt:lpstr>
      <vt:lpstr>Calibri</vt:lpstr>
      <vt:lpstr>Cambria Math</vt:lpstr>
      <vt:lpstr>Century Gothic</vt:lpstr>
      <vt:lpstr>Tema de Office</vt:lpstr>
      <vt:lpstr>Presentación de PowerPoint</vt:lpstr>
      <vt:lpstr>Presentación de PowerPoint</vt:lpstr>
      <vt:lpstr>Programa </vt:lpstr>
      <vt:lpstr>Reducción de Dimensionalidad</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Visualización en modelos Predictivos</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Carlos</dc:creator>
  <cp:lastModifiedBy>Joshua Benjamin Kunst Fuentes</cp:lastModifiedBy>
  <cp:revision>50</cp:revision>
  <dcterms:created xsi:type="dcterms:W3CDTF">2022-01-17T15:11:25Z</dcterms:created>
  <dcterms:modified xsi:type="dcterms:W3CDTF">2023-08-16T21:54:21Z</dcterms:modified>
</cp:coreProperties>
</file>

<file path=docProps/thumbnail.jpeg>
</file>